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9"/>
  </p:notesMasterIdLst>
  <p:sldIdLst>
    <p:sldId id="265" r:id="rId3"/>
    <p:sldId id="267" r:id="rId4"/>
    <p:sldId id="273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77" r:id="rId20"/>
    <p:sldId id="284" r:id="rId21"/>
    <p:sldId id="285" r:id="rId22"/>
    <p:sldId id="286" r:id="rId23"/>
    <p:sldId id="290" r:id="rId24"/>
    <p:sldId id="310" r:id="rId25"/>
    <p:sldId id="291" r:id="rId26"/>
    <p:sldId id="309" r:id="rId27"/>
    <p:sldId id="292" r:id="rId28"/>
    <p:sldId id="311" r:id="rId29"/>
    <p:sldId id="293" r:id="rId30"/>
    <p:sldId id="312" r:id="rId31"/>
    <p:sldId id="294" r:id="rId32"/>
    <p:sldId id="313" r:id="rId33"/>
    <p:sldId id="295" r:id="rId34"/>
    <p:sldId id="314" r:id="rId35"/>
    <p:sldId id="296" r:id="rId36"/>
    <p:sldId id="315" r:id="rId37"/>
    <p:sldId id="297" r:id="rId38"/>
    <p:sldId id="316" r:id="rId39"/>
    <p:sldId id="298" r:id="rId40"/>
    <p:sldId id="317" r:id="rId41"/>
    <p:sldId id="299" r:id="rId42"/>
    <p:sldId id="318" r:id="rId43"/>
    <p:sldId id="300" r:id="rId44"/>
    <p:sldId id="319" r:id="rId45"/>
    <p:sldId id="301" r:id="rId46"/>
    <p:sldId id="320" r:id="rId47"/>
    <p:sldId id="302" r:id="rId48"/>
    <p:sldId id="322" r:id="rId49"/>
    <p:sldId id="321" r:id="rId50"/>
    <p:sldId id="323" r:id="rId51"/>
    <p:sldId id="324" r:id="rId52"/>
    <p:sldId id="325" r:id="rId53"/>
    <p:sldId id="327" r:id="rId54"/>
    <p:sldId id="326" r:id="rId55"/>
    <p:sldId id="328" r:id="rId56"/>
    <p:sldId id="330" r:id="rId57"/>
    <p:sldId id="331" r:id="rId5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66"/>
    <a:srgbClr val="3C5B19"/>
    <a:srgbClr val="FF0000"/>
    <a:srgbClr val="A80000"/>
    <a:srgbClr val="FF3300"/>
    <a:srgbClr val="5A8A26"/>
    <a:srgbClr val="273C10"/>
    <a:srgbClr val="FF0066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3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4B002-0648-4626-9797-0ED7ECB09D2C}" type="datetimeFigureOut">
              <a:rPr lang="en-IE" smtClean="0"/>
              <a:t>01/10/2012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7FE1-1578-483A-8666-FD859A3965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047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La </a:t>
            </a:r>
            <a:r>
              <a:rPr lang="en-IE" dirty="0" err="1" smtClean="0"/>
              <a:t>musique</a:t>
            </a:r>
            <a:r>
              <a:rPr lang="en-IE" dirty="0" smtClean="0"/>
              <a:t> </a:t>
            </a:r>
            <a:r>
              <a:rPr lang="en-IE" dirty="0" err="1" smtClean="0"/>
              <a:t>tient</a:t>
            </a:r>
            <a:r>
              <a:rPr lang="en-IE" baseline="0" dirty="0" smtClean="0"/>
              <a:t> </a:t>
            </a:r>
            <a:r>
              <a:rPr lang="en-IE" baseline="0" dirty="0" err="1" smtClean="0"/>
              <a:t>une</a:t>
            </a:r>
            <a:r>
              <a:rPr lang="en-IE" baseline="0" dirty="0" smtClean="0"/>
              <a:t> </a:t>
            </a:r>
            <a:r>
              <a:rPr lang="en-IE" baseline="0" dirty="0" err="1" smtClean="0"/>
              <a:t>grande</a:t>
            </a:r>
            <a:r>
              <a:rPr lang="en-IE" baseline="0" dirty="0" smtClean="0"/>
              <a:t> place </a:t>
            </a:r>
            <a:r>
              <a:rPr lang="en-IE" baseline="0" dirty="0" err="1" smtClean="0"/>
              <a:t>dans</a:t>
            </a:r>
            <a:r>
              <a:rPr lang="en-IE" baseline="0" dirty="0" smtClean="0"/>
              <a:t> la vie des </a:t>
            </a:r>
            <a:r>
              <a:rPr lang="en-IE" baseline="0" dirty="0" err="1" smtClean="0"/>
              <a:t>jeunes</a:t>
            </a:r>
            <a:r>
              <a:rPr lang="en-IE" baseline="0" dirty="0" smtClean="0"/>
              <a:t> </a:t>
            </a:r>
            <a:r>
              <a:rPr lang="en-IE" baseline="0" dirty="0" err="1" smtClean="0"/>
              <a:t>francais</a:t>
            </a:r>
            <a:r>
              <a:rPr lang="en-IE" baseline="0" dirty="0" smtClean="0"/>
              <a:t>. </a:t>
            </a:r>
            <a:r>
              <a:rPr lang="en-IE" baseline="0" dirty="0" err="1" smtClean="0"/>
              <a:t>Quelques</a:t>
            </a:r>
            <a:r>
              <a:rPr lang="en-IE" baseline="0" dirty="0" smtClean="0"/>
              <a:t> radios </a:t>
            </a:r>
            <a:r>
              <a:rPr lang="en-IE" baseline="0" dirty="0" err="1" smtClean="0"/>
              <a:t>francaises</a:t>
            </a:r>
            <a:r>
              <a:rPr lang="en-IE" baseline="0" dirty="0" smtClean="0"/>
              <a:t> musicales. </a:t>
            </a:r>
            <a:r>
              <a:rPr lang="en-IE" baseline="0" dirty="0" err="1" smtClean="0"/>
              <a:t>Jouer</a:t>
            </a:r>
            <a:r>
              <a:rPr lang="en-IE" baseline="0" dirty="0" smtClean="0"/>
              <a:t> </a:t>
            </a:r>
            <a:r>
              <a:rPr lang="en-IE" baseline="0" dirty="0" err="1" smtClean="0"/>
              <a:t>quelques</a:t>
            </a:r>
            <a:r>
              <a:rPr lang="en-IE" baseline="0" dirty="0" smtClean="0"/>
              <a:t> </a:t>
            </a:r>
            <a:r>
              <a:rPr lang="en-IE" baseline="0" dirty="0" err="1" smtClean="0"/>
              <a:t>extraits</a:t>
            </a:r>
            <a:r>
              <a:rPr lang="en-IE" baseline="0" dirty="0" smtClean="0"/>
              <a:t>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79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Attention le 1 a </a:t>
            </a:r>
            <a:r>
              <a:rPr lang="en-US" dirty="0" err="1" smtClean="0"/>
              <a:t>une</a:t>
            </a:r>
            <a:r>
              <a:rPr lang="en-US" dirty="0" smtClean="0"/>
              <a:t> case de trop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206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err="1" smtClean="0"/>
              <a:t>Distribuez</a:t>
            </a:r>
            <a:r>
              <a:rPr lang="en-IE" dirty="0" smtClean="0"/>
              <a:t> les </a:t>
            </a:r>
            <a:r>
              <a:rPr lang="en-IE" dirty="0" err="1" smtClean="0"/>
              <a:t>feuilles</a:t>
            </a:r>
            <a:r>
              <a:rPr lang="en-IE" dirty="0" smtClean="0"/>
              <a:t> avec les paroles.</a:t>
            </a:r>
            <a:r>
              <a:rPr lang="en-IE" baseline="0" dirty="0" smtClean="0"/>
              <a:t>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084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err="1" smtClean="0"/>
              <a:t>Demandez</a:t>
            </a:r>
            <a:r>
              <a:rPr lang="en-IE" baseline="0" dirty="0" smtClean="0"/>
              <a:t> de </a:t>
            </a:r>
            <a:r>
              <a:rPr lang="en-IE" baseline="0" dirty="0" err="1" smtClean="0"/>
              <a:t>donner</a:t>
            </a:r>
            <a:r>
              <a:rPr lang="en-IE" baseline="0" dirty="0" smtClean="0"/>
              <a:t> un </a:t>
            </a:r>
            <a:r>
              <a:rPr lang="en-IE" baseline="0" dirty="0" err="1" smtClean="0"/>
              <a:t>exemple</a:t>
            </a:r>
            <a:r>
              <a:rPr lang="en-IE" baseline="0" dirty="0" smtClean="0"/>
              <a:t> </a:t>
            </a:r>
            <a:r>
              <a:rPr lang="en-IE" baseline="0" dirty="0" err="1" smtClean="0"/>
              <a:t>verbes</a:t>
            </a:r>
            <a:r>
              <a:rPr lang="en-IE" baseline="0" dirty="0" smtClean="0"/>
              <a:t> en ER, IR et RE; signification des </a:t>
            </a:r>
            <a:r>
              <a:rPr lang="en-IE" baseline="0" dirty="0" err="1" smtClean="0"/>
              <a:t>autres</a:t>
            </a:r>
            <a:r>
              <a:rPr lang="en-IE" baseline="0" dirty="0" smtClean="0"/>
              <a:t>. En devoirs – </a:t>
            </a:r>
            <a:r>
              <a:rPr lang="en-IE" baseline="0" dirty="0" err="1" smtClean="0"/>
              <a:t>ecrire</a:t>
            </a:r>
            <a:r>
              <a:rPr lang="en-IE" baseline="0" dirty="0" smtClean="0"/>
              <a:t> </a:t>
            </a:r>
            <a:r>
              <a:rPr lang="en-IE" baseline="0" dirty="0" err="1" smtClean="0"/>
              <a:t>leur</a:t>
            </a:r>
            <a:r>
              <a:rPr lang="en-IE" baseline="0" dirty="0" smtClean="0"/>
              <a:t> </a:t>
            </a:r>
            <a:r>
              <a:rPr lang="en-IE" baseline="0" dirty="0" err="1" smtClean="0"/>
              <a:t>conjugaison</a:t>
            </a:r>
            <a:r>
              <a:rPr lang="en-IE" baseline="0" dirty="0" smtClean="0"/>
              <a:t>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326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David </a:t>
            </a:r>
            <a:r>
              <a:rPr lang="en-IE" dirty="0" err="1" smtClean="0"/>
              <a:t>Guetta</a:t>
            </a:r>
            <a:r>
              <a:rPr lang="en-IE" baseline="0" dirty="0" smtClean="0"/>
              <a:t> – DJ </a:t>
            </a:r>
            <a:r>
              <a:rPr lang="en-IE" baseline="0" dirty="0" err="1" smtClean="0"/>
              <a:t>francais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696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Celine Dion – chanteuse </a:t>
            </a:r>
            <a:r>
              <a:rPr lang="en-IE" dirty="0" err="1" smtClean="0"/>
              <a:t>canadienne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339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Vanessa </a:t>
            </a:r>
            <a:r>
              <a:rPr lang="en-IE" dirty="0" err="1" smtClean="0"/>
              <a:t>Paradis</a:t>
            </a:r>
            <a:r>
              <a:rPr lang="en-IE" dirty="0" smtClean="0"/>
              <a:t> – a </a:t>
            </a:r>
            <a:r>
              <a:rPr lang="en-IE" dirty="0" err="1" smtClean="0"/>
              <a:t>eu</a:t>
            </a:r>
            <a:r>
              <a:rPr lang="en-IE" dirty="0" smtClean="0"/>
              <a:t> un tube en </a:t>
            </a:r>
            <a:r>
              <a:rPr lang="en-IE" dirty="0" err="1" smtClean="0"/>
              <a:t>Irlande</a:t>
            </a:r>
            <a:r>
              <a:rPr lang="en-IE" baseline="0" dirty="0" smtClean="0"/>
              <a:t> – Joe le taxi. </a:t>
            </a:r>
            <a:r>
              <a:rPr lang="en-IE" baseline="0" dirty="0" err="1" smtClean="0"/>
              <a:t>Ancienne</a:t>
            </a:r>
            <a:r>
              <a:rPr lang="en-IE" baseline="0" dirty="0" smtClean="0"/>
              <a:t> </a:t>
            </a:r>
            <a:r>
              <a:rPr lang="en-IE" baseline="0" dirty="0" err="1" smtClean="0"/>
              <a:t>copine</a:t>
            </a:r>
            <a:r>
              <a:rPr lang="en-IE" baseline="0" dirty="0" smtClean="0"/>
              <a:t> de Johnny Depp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7428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 smtClean="0"/>
              <a:t>La 1ere</a:t>
            </a:r>
            <a:r>
              <a:rPr lang="fr-FR" baseline="0" noProof="0" dirty="0" smtClean="0"/>
              <a:t> chanteuse </a:t>
            </a:r>
            <a:r>
              <a:rPr lang="fr-FR" baseline="0" noProof="0" dirty="0" err="1" smtClean="0"/>
              <a:t>francaise</a:t>
            </a:r>
            <a:r>
              <a:rPr lang="fr-FR" baseline="0" noProof="0" dirty="0" smtClean="0"/>
              <a:t> dans le top 50. </a:t>
            </a: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013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 smtClean="0"/>
              <a:t>Le clip</a:t>
            </a:r>
            <a:r>
              <a:rPr lang="fr-FR" baseline="0" noProof="0" dirty="0" smtClean="0"/>
              <a:t> vidéo dure 3 minutes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164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err="1" smtClean="0"/>
              <a:t>Quelques</a:t>
            </a:r>
            <a:r>
              <a:rPr lang="en-IE" dirty="0" smtClean="0"/>
              <a:t> mots </a:t>
            </a:r>
            <a:r>
              <a:rPr lang="en-IE" dirty="0" err="1" smtClean="0"/>
              <a:t>sur</a:t>
            </a:r>
            <a:r>
              <a:rPr lang="en-IE" dirty="0" smtClean="0"/>
              <a:t> la chanson</a:t>
            </a:r>
            <a:r>
              <a:rPr lang="en-IE" baseline="0" dirty="0" smtClean="0"/>
              <a:t> et Claude Francois. </a:t>
            </a:r>
            <a:r>
              <a:rPr lang="en-IE" baseline="0" dirty="0" err="1" smtClean="0"/>
              <a:t>Distribuez</a:t>
            </a:r>
            <a:r>
              <a:rPr lang="en-IE" baseline="0" dirty="0" smtClean="0"/>
              <a:t> les images. </a:t>
            </a:r>
            <a:r>
              <a:rPr lang="en-IE" baseline="0" dirty="0" err="1" smtClean="0"/>
              <a:t>Une</a:t>
            </a:r>
            <a:r>
              <a:rPr lang="en-IE" baseline="0" dirty="0" smtClean="0"/>
              <a:t> par </a:t>
            </a:r>
            <a:r>
              <a:rPr lang="en-IE" baseline="0" dirty="0" err="1" smtClean="0"/>
              <a:t>eleve</a:t>
            </a:r>
            <a:r>
              <a:rPr lang="en-IE" baseline="0" dirty="0" smtClean="0"/>
              <a:t>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125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err="1" smtClean="0"/>
              <a:t>Ecouter</a:t>
            </a:r>
            <a:r>
              <a:rPr lang="en-IE" baseline="0" dirty="0" smtClean="0"/>
              <a:t> de nouveau la chanson et placer les </a:t>
            </a:r>
            <a:r>
              <a:rPr lang="en-IE" baseline="0" dirty="0" err="1" smtClean="0"/>
              <a:t>bons</a:t>
            </a:r>
            <a:r>
              <a:rPr lang="en-IE" baseline="0" dirty="0" smtClean="0"/>
              <a:t> mots.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0146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760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IE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 b="1" cap="none" spc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326967"/>
            <a:ext cx="16002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326967"/>
            <a:ext cx="21717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326967"/>
            <a:ext cx="1600200" cy="635000"/>
          </a:xfrm>
        </p:spPr>
        <p:txBody>
          <a:bodyPr/>
          <a:lstStyle>
            <a:lvl1pPr>
              <a:defRPr/>
            </a:lvl1pPr>
          </a:lstStyle>
          <a:p>
            <a:fld id="{7BDCA507-6C07-43AB-B1DE-9AE308D29E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E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walterl\Local Settings\Temporary Internet Files\Content.IE5\A70MHW2D\MPj04386650000[1].jpg"/>
          <p:cNvPicPr>
            <a:picLocks noChangeAspect="1" noChangeArrowheads="1"/>
          </p:cNvPicPr>
          <p:nvPr/>
        </p:nvPicPr>
        <p:blipFill>
          <a:blip r:embed="rId14">
            <a:grayscl/>
            <a:lum/>
          </a:blip>
          <a:srcRect l="4298" t="30000" r="38682" b="18571"/>
          <a:stretch>
            <a:fillRect/>
          </a:stretch>
        </p:blipFill>
        <p:spPr bwMode="auto">
          <a:xfrm>
            <a:off x="0" y="-1"/>
            <a:ext cx="6858040" cy="9172842"/>
          </a:xfrm>
          <a:prstGeom prst="rect">
            <a:avLst/>
          </a:prstGeom>
          <a:noFill/>
        </p:spPr>
      </p:pic>
      <p:grpSp>
        <p:nvGrpSpPr>
          <p:cNvPr id="119" name="Group 118"/>
          <p:cNvGrpSpPr/>
          <p:nvPr/>
        </p:nvGrpSpPr>
        <p:grpSpPr>
          <a:xfrm>
            <a:off x="3224155" y="553638"/>
            <a:ext cx="2337904" cy="8965206"/>
            <a:chOff x="3224155" y="553638"/>
            <a:chExt cx="2337904" cy="8965206"/>
          </a:xfrm>
        </p:grpSpPr>
        <p:grpSp>
          <p:nvGrpSpPr>
            <p:cNvPr id="120" name="Group 134"/>
            <p:cNvGrpSpPr/>
            <p:nvPr/>
          </p:nvGrpSpPr>
          <p:grpSpPr>
            <a:xfrm>
              <a:off x="3786599" y="553638"/>
              <a:ext cx="1661659" cy="7756161"/>
              <a:chOff x="3786599" y="553638"/>
              <a:chExt cx="1661659" cy="7756161"/>
            </a:xfrm>
          </p:grpSpPr>
          <p:sp>
            <p:nvSpPr>
              <p:cNvPr id="176" name="Freeform 49"/>
              <p:cNvSpPr>
                <a:spLocks/>
              </p:cNvSpPr>
              <p:nvPr/>
            </p:nvSpPr>
            <p:spPr bwMode="auto">
              <a:xfrm rot="3981389" flipV="1">
                <a:off x="4684808" y="1756582"/>
                <a:ext cx="225740" cy="455470"/>
              </a:xfrm>
              <a:custGeom>
                <a:avLst/>
                <a:gdLst/>
                <a:ahLst/>
                <a:cxnLst>
                  <a:cxn ang="0">
                    <a:pos x="239" y="0"/>
                  </a:cxn>
                  <a:cxn ang="0">
                    <a:pos x="254" y="213"/>
                  </a:cxn>
                  <a:cxn ang="0">
                    <a:pos x="249" y="328"/>
                  </a:cxn>
                  <a:cxn ang="0">
                    <a:pos x="224" y="437"/>
                  </a:cxn>
                  <a:cxn ang="0">
                    <a:pos x="179" y="516"/>
                  </a:cxn>
                  <a:cxn ang="0">
                    <a:pos x="149" y="541"/>
                  </a:cxn>
                  <a:cxn ang="0">
                    <a:pos x="110" y="556"/>
                  </a:cxn>
                  <a:cxn ang="0">
                    <a:pos x="60" y="551"/>
                  </a:cxn>
                  <a:cxn ang="0">
                    <a:pos x="0" y="531"/>
                  </a:cxn>
                  <a:cxn ang="0">
                    <a:pos x="5" y="1062"/>
                  </a:cxn>
                  <a:cxn ang="0">
                    <a:pos x="80" y="1142"/>
                  </a:cxn>
                  <a:cxn ang="0">
                    <a:pos x="189" y="1226"/>
                  </a:cxn>
                  <a:cxn ang="0">
                    <a:pos x="259" y="1256"/>
                  </a:cxn>
                  <a:cxn ang="0">
                    <a:pos x="328" y="1271"/>
                  </a:cxn>
                  <a:cxn ang="0">
                    <a:pos x="403" y="1266"/>
                  </a:cxn>
                  <a:cxn ang="0">
                    <a:pos x="437" y="1251"/>
                  </a:cxn>
                  <a:cxn ang="0">
                    <a:pos x="502" y="1202"/>
                  </a:cxn>
                  <a:cxn ang="0">
                    <a:pos x="562" y="1122"/>
                  </a:cxn>
                  <a:cxn ang="0">
                    <a:pos x="601" y="1028"/>
                  </a:cxn>
                  <a:cxn ang="0">
                    <a:pos x="631" y="923"/>
                  </a:cxn>
                  <a:cxn ang="0">
                    <a:pos x="636" y="819"/>
                  </a:cxn>
                  <a:cxn ang="0">
                    <a:pos x="621" y="720"/>
                  </a:cxn>
                  <a:cxn ang="0">
                    <a:pos x="576" y="630"/>
                  </a:cxn>
                  <a:cxn ang="0">
                    <a:pos x="542" y="591"/>
                  </a:cxn>
                  <a:cxn ang="0">
                    <a:pos x="537" y="645"/>
                  </a:cxn>
                  <a:cxn ang="0">
                    <a:pos x="512" y="705"/>
                  </a:cxn>
                  <a:cxn ang="0">
                    <a:pos x="492" y="725"/>
                  </a:cxn>
                  <a:cxn ang="0">
                    <a:pos x="462" y="735"/>
                  </a:cxn>
                  <a:cxn ang="0">
                    <a:pos x="427" y="725"/>
                  </a:cxn>
                  <a:cxn ang="0">
                    <a:pos x="413" y="720"/>
                  </a:cxn>
                  <a:cxn ang="0">
                    <a:pos x="403" y="690"/>
                  </a:cxn>
                  <a:cxn ang="0">
                    <a:pos x="427" y="621"/>
                  </a:cxn>
                  <a:cxn ang="0">
                    <a:pos x="457" y="526"/>
                  </a:cxn>
                  <a:cxn ang="0">
                    <a:pos x="462" y="442"/>
                  </a:cxn>
                  <a:cxn ang="0">
                    <a:pos x="442" y="337"/>
                  </a:cxn>
                  <a:cxn ang="0">
                    <a:pos x="388" y="223"/>
                  </a:cxn>
                  <a:cxn ang="0">
                    <a:pos x="239" y="0"/>
                  </a:cxn>
                </a:cxnLst>
                <a:rect l="0" t="0" r="r" b="b"/>
                <a:pathLst>
                  <a:path w="636" h="1271">
                    <a:moveTo>
                      <a:pt x="239" y="0"/>
                    </a:moveTo>
                    <a:lnTo>
                      <a:pt x="239" y="0"/>
                    </a:lnTo>
                    <a:lnTo>
                      <a:pt x="249" y="109"/>
                    </a:lnTo>
                    <a:lnTo>
                      <a:pt x="254" y="213"/>
                    </a:lnTo>
                    <a:lnTo>
                      <a:pt x="254" y="268"/>
                    </a:lnTo>
                    <a:lnTo>
                      <a:pt x="249" y="328"/>
                    </a:lnTo>
                    <a:lnTo>
                      <a:pt x="239" y="387"/>
                    </a:lnTo>
                    <a:lnTo>
                      <a:pt x="224" y="437"/>
                    </a:lnTo>
                    <a:lnTo>
                      <a:pt x="204" y="481"/>
                    </a:lnTo>
                    <a:lnTo>
                      <a:pt x="179" y="516"/>
                    </a:lnTo>
                    <a:lnTo>
                      <a:pt x="164" y="531"/>
                    </a:lnTo>
                    <a:lnTo>
                      <a:pt x="149" y="541"/>
                    </a:lnTo>
                    <a:lnTo>
                      <a:pt x="130" y="551"/>
                    </a:lnTo>
                    <a:lnTo>
                      <a:pt x="110" y="556"/>
                    </a:lnTo>
                    <a:lnTo>
                      <a:pt x="85" y="556"/>
                    </a:lnTo>
                    <a:lnTo>
                      <a:pt x="60" y="551"/>
                    </a:lnTo>
                    <a:lnTo>
                      <a:pt x="35" y="541"/>
                    </a:lnTo>
                    <a:lnTo>
                      <a:pt x="0" y="531"/>
                    </a:lnTo>
                    <a:lnTo>
                      <a:pt x="5" y="1062"/>
                    </a:lnTo>
                    <a:lnTo>
                      <a:pt x="5" y="1062"/>
                    </a:lnTo>
                    <a:lnTo>
                      <a:pt x="40" y="1102"/>
                    </a:lnTo>
                    <a:lnTo>
                      <a:pt x="80" y="1142"/>
                    </a:lnTo>
                    <a:lnTo>
                      <a:pt x="130" y="1187"/>
                    </a:lnTo>
                    <a:lnTo>
                      <a:pt x="189" y="1226"/>
                    </a:lnTo>
                    <a:lnTo>
                      <a:pt x="224" y="1241"/>
                    </a:lnTo>
                    <a:lnTo>
                      <a:pt x="259" y="1256"/>
                    </a:lnTo>
                    <a:lnTo>
                      <a:pt x="293" y="1266"/>
                    </a:lnTo>
                    <a:lnTo>
                      <a:pt x="328" y="1271"/>
                    </a:lnTo>
                    <a:lnTo>
                      <a:pt x="363" y="1271"/>
                    </a:lnTo>
                    <a:lnTo>
                      <a:pt x="403" y="1266"/>
                    </a:lnTo>
                    <a:lnTo>
                      <a:pt x="403" y="1266"/>
                    </a:lnTo>
                    <a:lnTo>
                      <a:pt x="437" y="1251"/>
                    </a:lnTo>
                    <a:lnTo>
                      <a:pt x="472" y="1231"/>
                    </a:lnTo>
                    <a:lnTo>
                      <a:pt x="502" y="1202"/>
                    </a:lnTo>
                    <a:lnTo>
                      <a:pt x="532" y="1167"/>
                    </a:lnTo>
                    <a:lnTo>
                      <a:pt x="562" y="1122"/>
                    </a:lnTo>
                    <a:lnTo>
                      <a:pt x="581" y="1077"/>
                    </a:lnTo>
                    <a:lnTo>
                      <a:pt x="601" y="1028"/>
                    </a:lnTo>
                    <a:lnTo>
                      <a:pt x="621" y="978"/>
                    </a:lnTo>
                    <a:lnTo>
                      <a:pt x="631" y="923"/>
                    </a:lnTo>
                    <a:lnTo>
                      <a:pt x="636" y="874"/>
                    </a:lnTo>
                    <a:lnTo>
                      <a:pt x="636" y="819"/>
                    </a:lnTo>
                    <a:lnTo>
                      <a:pt x="631" y="765"/>
                    </a:lnTo>
                    <a:lnTo>
                      <a:pt x="621" y="720"/>
                    </a:lnTo>
                    <a:lnTo>
                      <a:pt x="601" y="670"/>
                    </a:lnTo>
                    <a:lnTo>
                      <a:pt x="576" y="630"/>
                    </a:lnTo>
                    <a:lnTo>
                      <a:pt x="542" y="591"/>
                    </a:lnTo>
                    <a:lnTo>
                      <a:pt x="542" y="591"/>
                    </a:lnTo>
                    <a:lnTo>
                      <a:pt x="542" y="621"/>
                    </a:lnTo>
                    <a:lnTo>
                      <a:pt x="537" y="645"/>
                    </a:lnTo>
                    <a:lnTo>
                      <a:pt x="527" y="675"/>
                    </a:lnTo>
                    <a:lnTo>
                      <a:pt x="512" y="705"/>
                    </a:lnTo>
                    <a:lnTo>
                      <a:pt x="502" y="715"/>
                    </a:lnTo>
                    <a:lnTo>
                      <a:pt x="492" y="725"/>
                    </a:lnTo>
                    <a:lnTo>
                      <a:pt x="477" y="730"/>
                    </a:lnTo>
                    <a:lnTo>
                      <a:pt x="462" y="735"/>
                    </a:lnTo>
                    <a:lnTo>
                      <a:pt x="447" y="735"/>
                    </a:lnTo>
                    <a:lnTo>
                      <a:pt x="427" y="725"/>
                    </a:lnTo>
                    <a:lnTo>
                      <a:pt x="427" y="725"/>
                    </a:lnTo>
                    <a:lnTo>
                      <a:pt x="413" y="720"/>
                    </a:lnTo>
                    <a:lnTo>
                      <a:pt x="403" y="705"/>
                    </a:lnTo>
                    <a:lnTo>
                      <a:pt x="403" y="690"/>
                    </a:lnTo>
                    <a:lnTo>
                      <a:pt x="408" y="670"/>
                    </a:lnTo>
                    <a:lnTo>
                      <a:pt x="427" y="621"/>
                    </a:lnTo>
                    <a:lnTo>
                      <a:pt x="447" y="561"/>
                    </a:lnTo>
                    <a:lnTo>
                      <a:pt x="457" y="526"/>
                    </a:lnTo>
                    <a:lnTo>
                      <a:pt x="462" y="481"/>
                    </a:lnTo>
                    <a:lnTo>
                      <a:pt x="462" y="442"/>
                    </a:lnTo>
                    <a:lnTo>
                      <a:pt x="457" y="392"/>
                    </a:lnTo>
                    <a:lnTo>
                      <a:pt x="442" y="337"/>
                    </a:lnTo>
                    <a:lnTo>
                      <a:pt x="422" y="283"/>
                    </a:lnTo>
                    <a:lnTo>
                      <a:pt x="388" y="223"/>
                    </a:lnTo>
                    <a:lnTo>
                      <a:pt x="343" y="15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FACF51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rgbClr val="FF0000">
                    <a:alpha val="40000"/>
                  </a:srgbClr>
                </a:glow>
                <a:innerShdw blurRad="114300">
                  <a:prstClr val="black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 rot="3173756" flipH="1" flipV="1">
                <a:off x="3968849" y="557998"/>
                <a:ext cx="283950" cy="590928"/>
              </a:xfrm>
              <a:custGeom>
                <a:avLst/>
                <a:gdLst/>
                <a:ahLst/>
                <a:cxnLst>
                  <a:cxn ang="0">
                    <a:pos x="636" y="0"/>
                  </a:cxn>
                  <a:cxn ang="0">
                    <a:pos x="576" y="55"/>
                  </a:cxn>
                  <a:cxn ang="0">
                    <a:pos x="492" y="164"/>
                  </a:cxn>
                  <a:cxn ang="0">
                    <a:pos x="432" y="268"/>
                  </a:cxn>
                  <a:cxn ang="0">
                    <a:pos x="393" y="393"/>
                  </a:cxn>
                  <a:cxn ang="0">
                    <a:pos x="373" y="537"/>
                  </a:cxn>
                  <a:cxn ang="0">
                    <a:pos x="393" y="700"/>
                  </a:cxn>
                  <a:cxn ang="0">
                    <a:pos x="417" y="785"/>
                  </a:cxn>
                  <a:cxn ang="0">
                    <a:pos x="467" y="944"/>
                  </a:cxn>
                  <a:cxn ang="0">
                    <a:pos x="477" y="1063"/>
                  </a:cxn>
                  <a:cxn ang="0">
                    <a:pos x="462" y="1142"/>
                  </a:cxn>
                  <a:cxn ang="0">
                    <a:pos x="432" y="1192"/>
                  </a:cxn>
                  <a:cxn ang="0">
                    <a:pos x="393" y="1207"/>
                  </a:cxn>
                  <a:cxn ang="0">
                    <a:pos x="348" y="1197"/>
                  </a:cxn>
                  <a:cxn ang="0">
                    <a:pos x="318" y="1162"/>
                  </a:cxn>
                  <a:cxn ang="0">
                    <a:pos x="303" y="1113"/>
                  </a:cxn>
                  <a:cxn ang="0">
                    <a:pos x="298" y="1048"/>
                  </a:cxn>
                  <a:cxn ang="0">
                    <a:pos x="273" y="914"/>
                  </a:cxn>
                  <a:cxn ang="0">
                    <a:pos x="219" y="785"/>
                  </a:cxn>
                  <a:cxn ang="0">
                    <a:pos x="134" y="656"/>
                  </a:cxn>
                  <a:cxn ang="0">
                    <a:pos x="80" y="596"/>
                  </a:cxn>
                  <a:cxn ang="0">
                    <a:pos x="95" y="775"/>
                  </a:cxn>
                  <a:cxn ang="0">
                    <a:pos x="100" y="919"/>
                  </a:cxn>
                  <a:cxn ang="0">
                    <a:pos x="85" y="1003"/>
                  </a:cxn>
                  <a:cxn ang="0">
                    <a:pos x="80" y="1023"/>
                  </a:cxn>
                  <a:cxn ang="0">
                    <a:pos x="30" y="1152"/>
                  </a:cxn>
                  <a:cxn ang="0">
                    <a:pos x="0" y="1286"/>
                  </a:cxn>
                  <a:cxn ang="0">
                    <a:pos x="5" y="1376"/>
                  </a:cxn>
                  <a:cxn ang="0">
                    <a:pos x="30" y="1465"/>
                  </a:cxn>
                  <a:cxn ang="0">
                    <a:pos x="80" y="1545"/>
                  </a:cxn>
                  <a:cxn ang="0">
                    <a:pos x="174" y="1604"/>
                  </a:cxn>
                  <a:cxn ang="0">
                    <a:pos x="234" y="1624"/>
                  </a:cxn>
                  <a:cxn ang="0">
                    <a:pos x="358" y="1649"/>
                  </a:cxn>
                  <a:cxn ang="0">
                    <a:pos x="462" y="1639"/>
                  </a:cxn>
                  <a:cxn ang="0">
                    <a:pos x="552" y="1609"/>
                  </a:cxn>
                  <a:cxn ang="0">
                    <a:pos x="621" y="1569"/>
                  </a:cxn>
                  <a:cxn ang="0">
                    <a:pos x="671" y="1520"/>
                  </a:cxn>
                  <a:cxn ang="0">
                    <a:pos x="730" y="1445"/>
                  </a:cxn>
                  <a:cxn ang="0">
                    <a:pos x="735" y="1430"/>
                  </a:cxn>
                  <a:cxn ang="0">
                    <a:pos x="775" y="1306"/>
                  </a:cxn>
                  <a:cxn ang="0">
                    <a:pos x="800" y="1177"/>
                  </a:cxn>
                  <a:cxn ang="0">
                    <a:pos x="800" y="1088"/>
                  </a:cxn>
                  <a:cxn ang="0">
                    <a:pos x="785" y="998"/>
                  </a:cxn>
                  <a:cxn ang="0">
                    <a:pos x="740" y="919"/>
                  </a:cxn>
                  <a:cxn ang="0">
                    <a:pos x="710" y="884"/>
                  </a:cxn>
                  <a:cxn ang="0">
                    <a:pos x="681" y="844"/>
                  </a:cxn>
                  <a:cxn ang="0">
                    <a:pos x="631" y="735"/>
                  </a:cxn>
                  <a:cxn ang="0">
                    <a:pos x="611" y="601"/>
                  </a:cxn>
                  <a:cxn ang="0">
                    <a:pos x="601" y="452"/>
                  </a:cxn>
                  <a:cxn ang="0">
                    <a:pos x="611" y="234"/>
                  </a:cxn>
                  <a:cxn ang="0">
                    <a:pos x="636" y="0"/>
                  </a:cxn>
                </a:cxnLst>
                <a:rect l="0" t="0" r="r" b="b"/>
                <a:pathLst>
                  <a:path w="800" h="1649">
                    <a:moveTo>
                      <a:pt x="636" y="0"/>
                    </a:moveTo>
                    <a:lnTo>
                      <a:pt x="636" y="0"/>
                    </a:lnTo>
                    <a:lnTo>
                      <a:pt x="621" y="15"/>
                    </a:lnTo>
                    <a:lnTo>
                      <a:pt x="576" y="55"/>
                    </a:lnTo>
                    <a:lnTo>
                      <a:pt x="522" y="124"/>
                    </a:lnTo>
                    <a:lnTo>
                      <a:pt x="492" y="164"/>
                    </a:lnTo>
                    <a:lnTo>
                      <a:pt x="462" y="214"/>
                    </a:lnTo>
                    <a:lnTo>
                      <a:pt x="432" y="268"/>
                    </a:lnTo>
                    <a:lnTo>
                      <a:pt x="408" y="328"/>
                    </a:lnTo>
                    <a:lnTo>
                      <a:pt x="393" y="393"/>
                    </a:lnTo>
                    <a:lnTo>
                      <a:pt x="378" y="462"/>
                    </a:lnTo>
                    <a:lnTo>
                      <a:pt x="373" y="537"/>
                    </a:lnTo>
                    <a:lnTo>
                      <a:pt x="378" y="616"/>
                    </a:lnTo>
                    <a:lnTo>
                      <a:pt x="393" y="700"/>
                    </a:lnTo>
                    <a:lnTo>
                      <a:pt x="417" y="785"/>
                    </a:lnTo>
                    <a:lnTo>
                      <a:pt x="417" y="785"/>
                    </a:lnTo>
                    <a:lnTo>
                      <a:pt x="447" y="869"/>
                    </a:lnTo>
                    <a:lnTo>
                      <a:pt x="467" y="944"/>
                    </a:lnTo>
                    <a:lnTo>
                      <a:pt x="477" y="1008"/>
                    </a:lnTo>
                    <a:lnTo>
                      <a:pt x="477" y="1063"/>
                    </a:lnTo>
                    <a:lnTo>
                      <a:pt x="472" y="1108"/>
                    </a:lnTo>
                    <a:lnTo>
                      <a:pt x="462" y="1142"/>
                    </a:lnTo>
                    <a:lnTo>
                      <a:pt x="447" y="1172"/>
                    </a:lnTo>
                    <a:lnTo>
                      <a:pt x="432" y="1192"/>
                    </a:lnTo>
                    <a:lnTo>
                      <a:pt x="412" y="1202"/>
                    </a:lnTo>
                    <a:lnTo>
                      <a:pt x="393" y="1207"/>
                    </a:lnTo>
                    <a:lnTo>
                      <a:pt x="368" y="1207"/>
                    </a:lnTo>
                    <a:lnTo>
                      <a:pt x="348" y="1197"/>
                    </a:lnTo>
                    <a:lnTo>
                      <a:pt x="333" y="1182"/>
                    </a:lnTo>
                    <a:lnTo>
                      <a:pt x="318" y="1162"/>
                    </a:lnTo>
                    <a:lnTo>
                      <a:pt x="308" y="1137"/>
                    </a:lnTo>
                    <a:lnTo>
                      <a:pt x="303" y="1113"/>
                    </a:lnTo>
                    <a:lnTo>
                      <a:pt x="303" y="1113"/>
                    </a:lnTo>
                    <a:lnTo>
                      <a:pt x="298" y="1048"/>
                    </a:lnTo>
                    <a:lnTo>
                      <a:pt x="288" y="983"/>
                    </a:lnTo>
                    <a:lnTo>
                      <a:pt x="273" y="914"/>
                    </a:lnTo>
                    <a:lnTo>
                      <a:pt x="249" y="849"/>
                    </a:lnTo>
                    <a:lnTo>
                      <a:pt x="219" y="785"/>
                    </a:lnTo>
                    <a:lnTo>
                      <a:pt x="179" y="715"/>
                    </a:lnTo>
                    <a:lnTo>
                      <a:pt x="134" y="656"/>
                    </a:lnTo>
                    <a:lnTo>
                      <a:pt x="80" y="596"/>
                    </a:lnTo>
                    <a:lnTo>
                      <a:pt x="80" y="596"/>
                    </a:lnTo>
                    <a:lnTo>
                      <a:pt x="90" y="651"/>
                    </a:lnTo>
                    <a:lnTo>
                      <a:pt x="95" y="775"/>
                    </a:lnTo>
                    <a:lnTo>
                      <a:pt x="100" y="844"/>
                    </a:lnTo>
                    <a:lnTo>
                      <a:pt x="100" y="919"/>
                    </a:lnTo>
                    <a:lnTo>
                      <a:pt x="90" y="979"/>
                    </a:lnTo>
                    <a:lnTo>
                      <a:pt x="85" y="1003"/>
                    </a:lnTo>
                    <a:lnTo>
                      <a:pt x="80" y="1023"/>
                    </a:lnTo>
                    <a:lnTo>
                      <a:pt x="80" y="1023"/>
                    </a:lnTo>
                    <a:lnTo>
                      <a:pt x="55" y="1078"/>
                    </a:lnTo>
                    <a:lnTo>
                      <a:pt x="30" y="1152"/>
                    </a:lnTo>
                    <a:lnTo>
                      <a:pt x="10" y="1237"/>
                    </a:lnTo>
                    <a:lnTo>
                      <a:pt x="0" y="1286"/>
                    </a:lnTo>
                    <a:lnTo>
                      <a:pt x="0" y="1331"/>
                    </a:lnTo>
                    <a:lnTo>
                      <a:pt x="5" y="1376"/>
                    </a:lnTo>
                    <a:lnTo>
                      <a:pt x="10" y="1420"/>
                    </a:lnTo>
                    <a:lnTo>
                      <a:pt x="30" y="1465"/>
                    </a:lnTo>
                    <a:lnTo>
                      <a:pt x="50" y="1505"/>
                    </a:lnTo>
                    <a:lnTo>
                      <a:pt x="80" y="1545"/>
                    </a:lnTo>
                    <a:lnTo>
                      <a:pt x="124" y="1574"/>
                    </a:lnTo>
                    <a:lnTo>
                      <a:pt x="174" y="1604"/>
                    </a:lnTo>
                    <a:lnTo>
                      <a:pt x="234" y="1624"/>
                    </a:lnTo>
                    <a:lnTo>
                      <a:pt x="234" y="1624"/>
                    </a:lnTo>
                    <a:lnTo>
                      <a:pt x="298" y="1639"/>
                    </a:lnTo>
                    <a:lnTo>
                      <a:pt x="358" y="1649"/>
                    </a:lnTo>
                    <a:lnTo>
                      <a:pt x="412" y="1644"/>
                    </a:lnTo>
                    <a:lnTo>
                      <a:pt x="462" y="1639"/>
                    </a:lnTo>
                    <a:lnTo>
                      <a:pt x="512" y="1624"/>
                    </a:lnTo>
                    <a:lnTo>
                      <a:pt x="552" y="1609"/>
                    </a:lnTo>
                    <a:lnTo>
                      <a:pt x="586" y="1589"/>
                    </a:lnTo>
                    <a:lnTo>
                      <a:pt x="621" y="1569"/>
                    </a:lnTo>
                    <a:lnTo>
                      <a:pt x="646" y="1545"/>
                    </a:lnTo>
                    <a:lnTo>
                      <a:pt x="671" y="1520"/>
                    </a:lnTo>
                    <a:lnTo>
                      <a:pt x="705" y="1475"/>
                    </a:lnTo>
                    <a:lnTo>
                      <a:pt x="730" y="1445"/>
                    </a:lnTo>
                    <a:lnTo>
                      <a:pt x="735" y="1430"/>
                    </a:lnTo>
                    <a:lnTo>
                      <a:pt x="735" y="1430"/>
                    </a:lnTo>
                    <a:lnTo>
                      <a:pt x="755" y="1371"/>
                    </a:lnTo>
                    <a:lnTo>
                      <a:pt x="775" y="1306"/>
                    </a:lnTo>
                    <a:lnTo>
                      <a:pt x="795" y="1222"/>
                    </a:lnTo>
                    <a:lnTo>
                      <a:pt x="800" y="1177"/>
                    </a:lnTo>
                    <a:lnTo>
                      <a:pt x="800" y="1132"/>
                    </a:lnTo>
                    <a:lnTo>
                      <a:pt x="800" y="1088"/>
                    </a:lnTo>
                    <a:lnTo>
                      <a:pt x="795" y="1043"/>
                    </a:lnTo>
                    <a:lnTo>
                      <a:pt x="785" y="998"/>
                    </a:lnTo>
                    <a:lnTo>
                      <a:pt x="765" y="959"/>
                    </a:lnTo>
                    <a:lnTo>
                      <a:pt x="740" y="919"/>
                    </a:lnTo>
                    <a:lnTo>
                      <a:pt x="710" y="884"/>
                    </a:lnTo>
                    <a:lnTo>
                      <a:pt x="710" y="884"/>
                    </a:lnTo>
                    <a:lnTo>
                      <a:pt x="696" y="864"/>
                    </a:lnTo>
                    <a:lnTo>
                      <a:pt x="681" y="844"/>
                    </a:lnTo>
                    <a:lnTo>
                      <a:pt x="651" y="795"/>
                    </a:lnTo>
                    <a:lnTo>
                      <a:pt x="631" y="735"/>
                    </a:lnTo>
                    <a:lnTo>
                      <a:pt x="621" y="671"/>
                    </a:lnTo>
                    <a:lnTo>
                      <a:pt x="611" y="601"/>
                    </a:lnTo>
                    <a:lnTo>
                      <a:pt x="606" y="527"/>
                    </a:lnTo>
                    <a:lnTo>
                      <a:pt x="601" y="452"/>
                    </a:lnTo>
                    <a:lnTo>
                      <a:pt x="601" y="378"/>
                    </a:lnTo>
                    <a:lnTo>
                      <a:pt x="611" y="234"/>
                    </a:lnTo>
                    <a:lnTo>
                      <a:pt x="621" y="114"/>
                    </a:lnTo>
                    <a:lnTo>
                      <a:pt x="636" y="0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FACF51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8" name="Group 133"/>
              <p:cNvGrpSpPr/>
              <p:nvPr/>
            </p:nvGrpSpPr>
            <p:grpSpPr>
              <a:xfrm>
                <a:off x="3786599" y="553638"/>
                <a:ext cx="1661659" cy="7756161"/>
                <a:chOff x="3786599" y="553638"/>
                <a:chExt cx="1661659" cy="7756161"/>
              </a:xfrm>
            </p:grpSpPr>
            <p:grpSp>
              <p:nvGrpSpPr>
                <p:cNvPr id="179" name="Group 120"/>
                <p:cNvGrpSpPr/>
                <p:nvPr/>
              </p:nvGrpSpPr>
              <p:grpSpPr>
                <a:xfrm>
                  <a:off x="4477589" y="7676328"/>
                  <a:ext cx="437966" cy="633471"/>
                  <a:chOff x="4477589" y="7676328"/>
                  <a:chExt cx="437966" cy="633471"/>
                </a:xfrm>
              </p:grpSpPr>
              <p:sp>
                <p:nvSpPr>
                  <p:cNvPr id="223" name="Freeform 21"/>
                  <p:cNvSpPr>
                    <a:spLocks/>
                  </p:cNvSpPr>
                  <p:nvPr/>
                </p:nvSpPr>
                <p:spPr bwMode="auto">
                  <a:xfrm rot="2571229" flipV="1">
                    <a:off x="4650166" y="7761579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49"/>
                  <p:cNvSpPr>
                    <a:spLocks/>
                  </p:cNvSpPr>
                  <p:nvPr/>
                </p:nvSpPr>
                <p:spPr bwMode="auto">
                  <a:xfrm rot="2571229" flipV="1">
                    <a:off x="4638725" y="7854329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50"/>
                  <p:cNvSpPr>
                    <a:spLocks/>
                  </p:cNvSpPr>
                  <p:nvPr/>
                </p:nvSpPr>
                <p:spPr bwMode="auto">
                  <a:xfrm rot="2571229" flipV="1">
                    <a:off x="4668217" y="8064946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 51"/>
                  <p:cNvSpPr>
                    <a:spLocks/>
                  </p:cNvSpPr>
                  <p:nvPr/>
                </p:nvSpPr>
                <p:spPr bwMode="auto">
                  <a:xfrm rot="2571229" flipV="1">
                    <a:off x="4781744" y="7937872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 52"/>
                  <p:cNvSpPr>
                    <a:spLocks/>
                  </p:cNvSpPr>
                  <p:nvPr/>
                </p:nvSpPr>
                <p:spPr bwMode="auto">
                  <a:xfrm rot="2571229" flipV="1">
                    <a:off x="4477589" y="7676328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0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53"/>
                  <p:cNvSpPr>
                    <a:spLocks/>
                  </p:cNvSpPr>
                  <p:nvPr/>
                </p:nvSpPr>
                <p:spPr bwMode="auto">
                  <a:xfrm rot="2571229" flipV="1">
                    <a:off x="4594025" y="7741636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54"/>
                  <p:cNvSpPr>
                    <a:spLocks/>
                  </p:cNvSpPr>
                  <p:nvPr/>
                </p:nvSpPr>
                <p:spPr bwMode="auto">
                  <a:xfrm rot="2571229" flipV="1">
                    <a:off x="4574166" y="7843307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55"/>
                  <p:cNvSpPr>
                    <a:spLocks/>
                  </p:cNvSpPr>
                  <p:nvPr/>
                </p:nvSpPr>
                <p:spPr bwMode="auto">
                  <a:xfrm rot="2571229" flipV="1">
                    <a:off x="4747292" y="7917831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0" name="Group 119"/>
                <p:cNvGrpSpPr/>
                <p:nvPr/>
              </p:nvGrpSpPr>
              <p:grpSpPr>
                <a:xfrm>
                  <a:off x="4186408" y="6245967"/>
                  <a:ext cx="590928" cy="431258"/>
                  <a:chOff x="4186408" y="6245967"/>
                  <a:chExt cx="590928" cy="431258"/>
                </a:xfrm>
              </p:grpSpPr>
              <p:sp>
                <p:nvSpPr>
                  <p:cNvPr id="215" name="Freeform 21"/>
                  <p:cNvSpPr>
                    <a:spLocks/>
                  </p:cNvSpPr>
                  <p:nvPr/>
                </p:nvSpPr>
                <p:spPr bwMode="auto">
                  <a:xfrm rot="6129001" flipV="1">
                    <a:off x="4580066" y="6383366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auto">
                  <a:xfrm rot="6129001" flipV="1">
                    <a:off x="4341603" y="6330034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auto">
                  <a:xfrm rot="6129001" flipV="1">
                    <a:off x="4342992" y="6460851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auto">
                  <a:xfrm rot="6129001" flipV="1">
                    <a:off x="4489156" y="6526644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auto">
                  <a:xfrm rot="6129001" flipV="1">
                    <a:off x="4339897" y="6092478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auto">
                  <a:xfrm rot="6129001" flipV="1">
                    <a:off x="4501698" y="6292923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auto">
                  <a:xfrm rot="6129001" flipV="1">
                    <a:off x="4373101" y="6214939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auto">
                  <a:xfrm rot="6129001" flipV="1">
                    <a:off x="4481988" y="6474023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1" name="Group 242"/>
                <p:cNvGrpSpPr/>
                <p:nvPr/>
              </p:nvGrpSpPr>
              <p:grpSpPr>
                <a:xfrm>
                  <a:off x="4719808" y="4707208"/>
                  <a:ext cx="590928" cy="431258"/>
                  <a:chOff x="4719808" y="4707208"/>
                  <a:chExt cx="590928" cy="431258"/>
                </a:xfrm>
              </p:grpSpPr>
              <p:sp>
                <p:nvSpPr>
                  <p:cNvPr id="207" name="Freeform 21"/>
                  <p:cNvSpPr>
                    <a:spLocks/>
                  </p:cNvSpPr>
                  <p:nvPr/>
                </p:nvSpPr>
                <p:spPr bwMode="auto">
                  <a:xfrm rot="6129001" flipV="1">
                    <a:off x="5113466" y="4844607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 49"/>
                  <p:cNvSpPr>
                    <a:spLocks/>
                  </p:cNvSpPr>
                  <p:nvPr/>
                </p:nvSpPr>
                <p:spPr bwMode="auto">
                  <a:xfrm rot="6129001" flipV="1">
                    <a:off x="4875003" y="4791275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0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 50"/>
                  <p:cNvSpPr>
                    <a:spLocks/>
                  </p:cNvSpPr>
                  <p:nvPr/>
                </p:nvSpPr>
                <p:spPr bwMode="auto">
                  <a:xfrm rot="6129001" flipV="1">
                    <a:off x="4876392" y="4922092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51"/>
                  <p:cNvSpPr>
                    <a:spLocks/>
                  </p:cNvSpPr>
                  <p:nvPr/>
                </p:nvSpPr>
                <p:spPr bwMode="auto">
                  <a:xfrm rot="6129001" flipV="1">
                    <a:off x="5022556" y="4987885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52"/>
                  <p:cNvSpPr>
                    <a:spLocks/>
                  </p:cNvSpPr>
                  <p:nvPr/>
                </p:nvSpPr>
                <p:spPr bwMode="auto">
                  <a:xfrm rot="6129001" flipV="1">
                    <a:off x="4873297" y="4553719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 53"/>
                  <p:cNvSpPr>
                    <a:spLocks/>
                  </p:cNvSpPr>
                  <p:nvPr/>
                </p:nvSpPr>
                <p:spPr bwMode="auto">
                  <a:xfrm rot="6129001" flipV="1">
                    <a:off x="5035098" y="4754164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54"/>
                  <p:cNvSpPr>
                    <a:spLocks/>
                  </p:cNvSpPr>
                  <p:nvPr/>
                </p:nvSpPr>
                <p:spPr bwMode="auto">
                  <a:xfrm rot="6129001" flipV="1">
                    <a:off x="4906501" y="4676180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55"/>
                  <p:cNvSpPr>
                    <a:spLocks/>
                  </p:cNvSpPr>
                  <p:nvPr/>
                </p:nvSpPr>
                <p:spPr bwMode="auto">
                  <a:xfrm rot="6129001" flipV="1">
                    <a:off x="5015388" y="4935264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2" name="Group 118"/>
                <p:cNvGrpSpPr/>
                <p:nvPr/>
              </p:nvGrpSpPr>
              <p:grpSpPr>
                <a:xfrm>
                  <a:off x="4857330" y="3156917"/>
                  <a:ext cx="590928" cy="432134"/>
                  <a:chOff x="4857330" y="3156917"/>
                  <a:chExt cx="590928" cy="432134"/>
                </a:xfrm>
              </p:grpSpPr>
              <p:sp>
                <p:nvSpPr>
                  <p:cNvPr id="199" name="Freeform 21"/>
                  <p:cNvSpPr>
                    <a:spLocks/>
                  </p:cNvSpPr>
                  <p:nvPr/>
                </p:nvSpPr>
                <p:spPr bwMode="auto">
                  <a:xfrm rot="4899931" flipV="1">
                    <a:off x="5252632" y="3225139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49"/>
                  <p:cNvSpPr>
                    <a:spLocks/>
                  </p:cNvSpPr>
                  <p:nvPr/>
                </p:nvSpPr>
                <p:spPr bwMode="auto">
                  <a:xfrm rot="4899931" flipV="1">
                    <a:off x="5073690" y="3248446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C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 50"/>
                  <p:cNvSpPr>
                    <a:spLocks/>
                  </p:cNvSpPr>
                  <p:nvPr/>
                </p:nvSpPr>
                <p:spPr bwMode="auto">
                  <a:xfrm rot="4899931" flipV="1">
                    <a:off x="5075076" y="3409674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51"/>
                  <p:cNvSpPr>
                    <a:spLocks/>
                  </p:cNvSpPr>
                  <p:nvPr/>
                </p:nvSpPr>
                <p:spPr bwMode="auto">
                  <a:xfrm rot="4899931" flipV="1">
                    <a:off x="5233209" y="3406181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52"/>
                  <p:cNvSpPr>
                    <a:spLocks/>
                  </p:cNvSpPr>
                  <p:nvPr/>
                </p:nvSpPr>
                <p:spPr bwMode="auto">
                  <a:xfrm rot="4899931" flipV="1">
                    <a:off x="5010819" y="3012040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53"/>
                  <p:cNvSpPr>
                    <a:spLocks/>
                  </p:cNvSpPr>
                  <p:nvPr/>
                </p:nvSpPr>
                <p:spPr bwMode="auto">
                  <a:xfrm rot="4899931" flipV="1">
                    <a:off x="5173380" y="3161252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54"/>
                  <p:cNvSpPr>
                    <a:spLocks/>
                  </p:cNvSpPr>
                  <p:nvPr/>
                </p:nvSpPr>
                <p:spPr bwMode="auto">
                  <a:xfrm rot="4899931" flipV="1">
                    <a:off x="5060192" y="3157163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55"/>
                  <p:cNvSpPr>
                    <a:spLocks/>
                  </p:cNvSpPr>
                  <p:nvPr/>
                </p:nvSpPr>
                <p:spPr bwMode="auto">
                  <a:xfrm rot="4899931" flipV="1">
                    <a:off x="5212900" y="3361347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3" name="Group 132"/>
                <p:cNvGrpSpPr/>
                <p:nvPr/>
              </p:nvGrpSpPr>
              <p:grpSpPr>
                <a:xfrm>
                  <a:off x="4425112" y="1624121"/>
                  <a:ext cx="590928" cy="424403"/>
                  <a:chOff x="4425112" y="1624121"/>
                  <a:chExt cx="590928" cy="424403"/>
                </a:xfrm>
              </p:grpSpPr>
              <p:sp>
                <p:nvSpPr>
                  <p:cNvPr id="192" name="Freeform 21"/>
                  <p:cNvSpPr>
                    <a:spLocks/>
                  </p:cNvSpPr>
                  <p:nvPr/>
                </p:nvSpPr>
                <p:spPr bwMode="auto">
                  <a:xfrm rot="3981389" flipV="1">
                    <a:off x="4803678" y="1692343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50"/>
                  <p:cNvSpPr>
                    <a:spLocks/>
                  </p:cNvSpPr>
                  <p:nvPr/>
                </p:nvSpPr>
                <p:spPr bwMode="auto">
                  <a:xfrm rot="3981389" flipV="1">
                    <a:off x="4693193" y="1939489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51"/>
                  <p:cNvSpPr>
                    <a:spLocks/>
                  </p:cNvSpPr>
                  <p:nvPr/>
                </p:nvSpPr>
                <p:spPr bwMode="auto">
                  <a:xfrm rot="3981389" flipV="1">
                    <a:off x="4843909" y="1883851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52"/>
                  <p:cNvSpPr>
                    <a:spLocks/>
                  </p:cNvSpPr>
                  <p:nvPr/>
                </p:nvSpPr>
                <p:spPr bwMode="auto">
                  <a:xfrm rot="3981389" flipV="1">
                    <a:off x="4578601" y="1535076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66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53"/>
                  <p:cNvSpPr>
                    <a:spLocks/>
                  </p:cNvSpPr>
                  <p:nvPr/>
                </p:nvSpPr>
                <p:spPr bwMode="auto">
                  <a:xfrm rot="3981389" flipV="1">
                    <a:off x="4687822" y="1638047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54"/>
                  <p:cNvSpPr>
                    <a:spLocks/>
                  </p:cNvSpPr>
                  <p:nvPr/>
                </p:nvSpPr>
                <p:spPr bwMode="auto">
                  <a:xfrm rot="3981389" flipV="1">
                    <a:off x="4644716" y="1692632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55"/>
                  <p:cNvSpPr>
                    <a:spLocks/>
                  </p:cNvSpPr>
                  <p:nvPr/>
                </p:nvSpPr>
                <p:spPr bwMode="auto">
                  <a:xfrm rot="3981389" flipV="1">
                    <a:off x="4816025" y="1847592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4" name="Group 131"/>
                <p:cNvGrpSpPr/>
                <p:nvPr/>
              </p:nvGrpSpPr>
              <p:grpSpPr>
                <a:xfrm>
                  <a:off x="3786599" y="553638"/>
                  <a:ext cx="563460" cy="337378"/>
                  <a:chOff x="3786599" y="553638"/>
                  <a:chExt cx="563460" cy="337378"/>
                </a:xfrm>
              </p:grpSpPr>
              <p:sp>
                <p:nvSpPr>
                  <p:cNvPr id="185" name="Freeform 21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170671" y="675586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49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01464" y="483313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50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17127" y="678639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51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017362" y="536868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53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105756" y="645943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54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94566" y="646625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55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028578" y="567322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1" name="Group 1"/>
            <p:cNvGrpSpPr/>
            <p:nvPr/>
          </p:nvGrpSpPr>
          <p:grpSpPr>
            <a:xfrm>
              <a:off x="3224155" y="1039456"/>
              <a:ext cx="2337904" cy="8479384"/>
              <a:chOff x="3224155" y="1039456"/>
              <a:chExt cx="2337904" cy="8479384"/>
            </a:xfrm>
          </p:grpSpPr>
          <p:grpSp>
            <p:nvGrpSpPr>
              <p:cNvPr id="122" name="Group 91"/>
              <p:cNvGrpSpPr/>
              <p:nvPr/>
            </p:nvGrpSpPr>
            <p:grpSpPr>
              <a:xfrm rot="17487976">
                <a:off x="4274596" y="3229031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68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54"/>
                <p:cNvSpPr>
                  <a:spLocks/>
                </p:cNvSpPr>
                <p:nvPr/>
              </p:nvSpPr>
              <p:spPr bwMode="auto">
                <a:xfrm>
                  <a:off x="6272213" y="4908550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3" name="Group 120"/>
              <p:cNvGrpSpPr/>
              <p:nvPr/>
            </p:nvGrpSpPr>
            <p:grpSpPr>
              <a:xfrm rot="5400000" flipV="1">
                <a:off x="3817940" y="4870245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60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129"/>
              <p:cNvGrpSpPr/>
              <p:nvPr/>
            </p:nvGrpSpPr>
            <p:grpSpPr>
              <a:xfrm rot="17014402">
                <a:off x="3476569" y="6453191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52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138"/>
              <p:cNvGrpSpPr/>
              <p:nvPr/>
            </p:nvGrpSpPr>
            <p:grpSpPr>
              <a:xfrm rot="2802169" flipV="1">
                <a:off x="4205987" y="8231377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44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147"/>
              <p:cNvGrpSpPr/>
              <p:nvPr/>
            </p:nvGrpSpPr>
            <p:grpSpPr>
              <a:xfrm rot="4143181" flipV="1">
                <a:off x="4329106" y="2147903"/>
                <a:ext cx="958850" cy="1082673"/>
                <a:chOff x="5594350" y="4789488"/>
                <a:chExt cx="1908175" cy="2617788"/>
              </a:xfrm>
            </p:grpSpPr>
            <p:sp>
              <p:nvSpPr>
                <p:cNvPr id="136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156"/>
              <p:cNvGrpSpPr/>
              <p:nvPr/>
            </p:nvGrpSpPr>
            <p:grpSpPr>
              <a:xfrm rot="14951724">
                <a:off x="4009953" y="974911"/>
                <a:ext cx="704376" cy="833465"/>
                <a:chOff x="5594350" y="4789488"/>
                <a:chExt cx="1908175" cy="2617788"/>
              </a:xfrm>
            </p:grpSpPr>
            <p:sp>
              <p:nvSpPr>
                <p:cNvPr id="128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54"/>
                <p:cNvSpPr>
                  <a:spLocks/>
                </p:cNvSpPr>
                <p:nvPr/>
              </p:nvSpPr>
              <p:spPr bwMode="auto">
                <a:xfrm>
                  <a:off x="6272213" y="4908550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l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ct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j.fr/" TargetMode="External"/><Relationship Id="rId7" Type="http://schemas.openxmlformats.org/officeDocument/2006/relationships/hyperlink" Target="http://www.musiqueradio.com/fiche_programme10_hits-francais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fimusique.com/" TargetMode="External"/><Relationship Id="rId5" Type="http://schemas.openxmlformats.org/officeDocument/2006/relationships/hyperlink" Target="http://mfmradio.fr/" TargetMode="External"/><Relationship Id="rId4" Type="http://schemas.openxmlformats.org/officeDocument/2006/relationships/hyperlink" Target="http://www.chantefrance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NUL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musique</a:t>
            </a:r>
            <a:r>
              <a:rPr lang="en-US" dirty="0" smtClean="0"/>
              <a:t> francophone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1219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Module TY 2012-2013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 chanson du jour !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r>
              <a:rPr lang="fr-FR" dirty="0" smtClean="0"/>
              <a:t>Devinez le </a:t>
            </a:r>
            <a:r>
              <a:rPr lang="fr-FR" dirty="0"/>
              <a:t>titre à l’aide </a:t>
            </a:r>
            <a:r>
              <a:rPr lang="fr-FR" dirty="0" smtClean="0"/>
              <a:t>du rébus :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Le dimanche, </a:t>
            </a:r>
            <a:r>
              <a:rPr lang="fr-FR" sz="4000" dirty="0" smtClean="0">
                <a:solidFill>
                  <a:srgbClr val="FF0000"/>
                </a:solidFill>
              </a:rPr>
              <a:t>?</a:t>
            </a:r>
            <a:r>
              <a:rPr lang="fr-FR" dirty="0" smtClean="0"/>
              <a:t> , le mardi, le mercredi 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27" y="5479456"/>
            <a:ext cx="1399946" cy="1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 </a:t>
            </a:r>
            <a:r>
              <a:rPr lang="en-IE" dirty="0" err="1" smtClean="0"/>
              <a:t>lundi</a:t>
            </a:r>
            <a:r>
              <a:rPr lang="en-IE" dirty="0" smtClean="0"/>
              <a:t> au </a:t>
            </a:r>
            <a:r>
              <a:rPr lang="en-IE" dirty="0" err="1" smtClean="0"/>
              <a:t>soleil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Chanson de Claude François</a:t>
            </a:r>
          </a:p>
          <a:p>
            <a:r>
              <a:rPr lang="en-IE" dirty="0" smtClean="0"/>
              <a:t>Chanson de 1972</a:t>
            </a:r>
          </a:p>
          <a:p>
            <a:r>
              <a:rPr lang="en-IE" dirty="0" smtClean="0"/>
              <a:t>Chanson </a:t>
            </a:r>
            <a:r>
              <a:rPr lang="en-IE" dirty="0" err="1" smtClean="0"/>
              <a:t>sur</a:t>
            </a:r>
            <a:r>
              <a:rPr lang="en-IE" dirty="0" smtClean="0"/>
              <a:t> les regrets </a:t>
            </a:r>
            <a:r>
              <a:rPr lang="en-IE" dirty="0" err="1" smtClean="0"/>
              <a:t>quand</a:t>
            </a:r>
            <a:r>
              <a:rPr lang="en-IE" dirty="0" smtClean="0"/>
              <a:t> le </a:t>
            </a:r>
            <a:r>
              <a:rPr lang="en-IE" dirty="0" err="1" smtClean="0"/>
              <a:t>soleil</a:t>
            </a:r>
            <a:r>
              <a:rPr lang="en-IE" dirty="0" smtClean="0"/>
              <a:t> </a:t>
            </a:r>
            <a:r>
              <a:rPr lang="en-IE" dirty="0" err="1" smtClean="0"/>
              <a:t>brille</a:t>
            </a:r>
            <a:r>
              <a:rPr lang="en-IE" dirty="0" smtClean="0"/>
              <a:t> et on </a:t>
            </a:r>
            <a:r>
              <a:rPr lang="en-IE" dirty="0" err="1" smtClean="0"/>
              <a:t>est</a:t>
            </a:r>
            <a:r>
              <a:rPr lang="en-IE" dirty="0" smtClean="0"/>
              <a:t> au travail.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58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Un taxi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02" y="2133600"/>
            <a:ext cx="4018796" cy="6034088"/>
          </a:xfrm>
        </p:spPr>
      </p:pic>
    </p:spTree>
    <p:extLst>
      <p:ext uri="{BB962C8B-B14F-4D97-AF65-F5344CB8AC3E}">
        <p14:creationId xmlns:p14="http://schemas.microsoft.com/office/powerpoint/2010/main" val="43624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forêt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090305"/>
            <a:ext cx="6172200" cy="4120678"/>
          </a:xfrm>
        </p:spPr>
      </p:pic>
    </p:spTree>
    <p:extLst>
      <p:ext uri="{BB962C8B-B14F-4D97-AF65-F5344CB8AC3E}">
        <p14:creationId xmlns:p14="http://schemas.microsoft.com/office/powerpoint/2010/main" val="5181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Tu</a:t>
            </a:r>
            <a:r>
              <a:rPr lang="en-IE" dirty="0" smtClean="0"/>
              <a:t> me </a:t>
            </a:r>
            <a:r>
              <a:rPr lang="en-IE" dirty="0" err="1" smtClean="0"/>
              <a:t>souris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" y="2133600"/>
            <a:ext cx="6034088" cy="6034088"/>
          </a:xfrm>
        </p:spPr>
      </p:pic>
    </p:spTree>
    <p:extLst>
      <p:ext uri="{BB962C8B-B14F-4D97-AF65-F5344CB8AC3E}">
        <p14:creationId xmlns:p14="http://schemas.microsoft.com/office/powerpoint/2010/main" val="6321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 </a:t>
            </a:r>
            <a:r>
              <a:rPr lang="en-IE" dirty="0" err="1" smtClean="0"/>
              <a:t>nuit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2339752"/>
            <a:ext cx="3382488" cy="5061079"/>
          </a:xfrm>
        </p:spPr>
      </p:pic>
    </p:spTree>
    <p:extLst>
      <p:ext uri="{BB962C8B-B14F-4D97-AF65-F5344CB8AC3E}">
        <p14:creationId xmlns:p14="http://schemas.microsoft.com/office/powerpoint/2010/main" val="8461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Au </a:t>
            </a:r>
            <a:r>
              <a:rPr lang="en-IE" dirty="0" err="1" smtClean="0"/>
              <a:t>soleil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56" y="2133600"/>
            <a:ext cx="4231887" cy="6034088"/>
          </a:xfrm>
        </p:spPr>
      </p:pic>
    </p:spTree>
    <p:extLst>
      <p:ext uri="{BB962C8B-B14F-4D97-AF65-F5344CB8AC3E}">
        <p14:creationId xmlns:p14="http://schemas.microsoft.com/office/powerpoint/2010/main" val="21656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Cette</a:t>
            </a:r>
            <a:r>
              <a:rPr lang="en-IE" dirty="0" smtClean="0"/>
              <a:t> </a:t>
            </a:r>
            <a:r>
              <a:rPr lang="en-IE" dirty="0" err="1" smtClean="0"/>
              <a:t>ville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093244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12814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 chanson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On va écouter la chanson quand vous entendez votre mot, vous montrez votre mot. </a:t>
            </a:r>
          </a:p>
          <a:p>
            <a:pPr marL="0" indent="0">
              <a:buNone/>
            </a:pPr>
            <a:r>
              <a:rPr lang="fr-FR" dirty="0" smtClean="0"/>
              <a:t>C’est parti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10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 </a:t>
            </a:r>
            <a:r>
              <a:rPr lang="en-IE" dirty="0" err="1" smtClean="0"/>
              <a:t>lundi</a:t>
            </a:r>
            <a:r>
              <a:rPr lang="en-IE" dirty="0" smtClean="0"/>
              <a:t> au </a:t>
            </a:r>
            <a:r>
              <a:rPr lang="en-IE" dirty="0" err="1" smtClean="0"/>
              <a:t>soleil</a:t>
            </a:r>
            <a:endParaRPr lang="en-IE" dirty="0"/>
          </a:p>
        </p:txBody>
      </p:sp>
      <p:pic>
        <p:nvPicPr>
          <p:cNvPr id="4" name="Claude François - Le Lundi Au Soleil (Clip Officiel) - YouTu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2886075"/>
            <a:ext cx="6172200" cy="4530725"/>
          </a:xfrm>
        </p:spPr>
      </p:pic>
    </p:spTree>
    <p:extLst>
      <p:ext uri="{BB962C8B-B14F-4D97-AF65-F5344CB8AC3E}">
        <p14:creationId xmlns:p14="http://schemas.microsoft.com/office/powerpoint/2010/main" val="33353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Objectifs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Parler musique</a:t>
            </a:r>
          </a:p>
          <a:p>
            <a:r>
              <a:rPr lang="fr-FR" dirty="0"/>
              <a:t>Donner son opinion sur la musique</a:t>
            </a:r>
          </a:p>
          <a:p>
            <a:r>
              <a:rPr lang="fr-FR" dirty="0"/>
              <a:t>Parler d’un chanteur/d’une chanteuse / d’un groupe</a:t>
            </a:r>
          </a:p>
          <a:p>
            <a:r>
              <a:rPr lang="fr-FR" dirty="0"/>
              <a:t>Connaître des artistes francophones </a:t>
            </a:r>
          </a:p>
          <a:p>
            <a:r>
              <a:rPr lang="fr-FR" dirty="0"/>
              <a:t>Chanter</a:t>
            </a:r>
          </a:p>
          <a:p>
            <a:r>
              <a:rPr lang="fr-FR" dirty="0"/>
              <a:t>Faire un clip vidéo </a:t>
            </a:r>
            <a:endParaRPr lang="fr-FR" dirty="0" smtClean="0"/>
          </a:p>
          <a:p>
            <a:r>
              <a:rPr lang="fr-FR" dirty="0" smtClean="0"/>
              <a:t>Révision : présent et adjectifs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5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Les paroles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42900" y="2195736"/>
            <a:ext cx="3030141" cy="59724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>
                <a:effectLst/>
              </a:rPr>
              <a:t>Regarde ta montre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Il est déjà huit heures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Embrassons-nous tendrement</a:t>
            </a:r>
            <a:br>
              <a:rPr lang="fr-FR" dirty="0">
                <a:effectLst/>
              </a:rPr>
            </a:br>
            <a:r>
              <a:rPr lang="fr-FR" dirty="0" smtClean="0">
                <a:effectLst/>
              </a:rPr>
              <a:t>___________ t´emporte</a:t>
            </a: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Tu t´en vas, mon cœur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Parmi ces milliers de gens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une journée idéale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Pour marcher dans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trouverait plus normal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D´aller se coucher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Seuls dans les genêts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endParaRPr lang="fr-FR" dirty="0">
              <a:effectLst/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95736"/>
            <a:ext cx="3031331" cy="59724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une chose qu´on n´aura jamais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Chaque fois c´est pareil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quand on est derrière les carreaux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Quand on travaille que le ciel est beau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Qu´il doit faire beau sur les routes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</a:t>
            </a:r>
            <a:r>
              <a:rPr lang="fr-FR" dirty="0" smtClean="0">
                <a:effectLst/>
              </a:rPr>
              <a:t>___________</a:t>
            </a:r>
          </a:p>
          <a:p>
            <a:pPr marL="0" indent="0">
              <a:buNone/>
            </a:pP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pourrait le passer à s´aimer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 </a:t>
            </a:r>
            <a:r>
              <a:rPr lang="fr-FR" dirty="0" smtClean="0">
                <a:effectLst/>
              </a:rPr>
              <a:t>On </a:t>
            </a:r>
            <a:r>
              <a:rPr lang="fr-FR" dirty="0">
                <a:effectLst/>
              </a:rPr>
              <a:t>serait mieux dans l´odeur des foins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aimerait mieux cueillir le raisin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Ou simplement ne rien faire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66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755576"/>
            <a:ext cx="3030141" cy="7412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>
                <a:effectLst/>
              </a:rPr>
              <a:t>Toi, tu es à... l´autre bout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De </a:t>
            </a:r>
            <a:r>
              <a:rPr lang="fr-FR" dirty="0" smtClean="0">
                <a:effectLst/>
              </a:rPr>
              <a:t>___________</a:t>
            </a: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Là-bas, comme chaque jour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Les dernières heures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Sont les plus difficiles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J´ai besoin de ton amour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Et puis dans la foule au loin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Je te vois,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Les néons des magasins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Sont tous allumés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déjà ___________</a:t>
            </a:r>
            <a:br>
              <a:rPr lang="fr-FR" dirty="0">
                <a:effectLst/>
              </a:rPr>
            </a:b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755576"/>
            <a:ext cx="3031331" cy="74126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une chose qu´on n´aura jamais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Chaque fois c´est pareil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C´est quand on est derrière les carreaux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Quand on travaille que le ciel est beau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Qu´il doit faire beau sur les routes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/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pourrait le passer à s´aimer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serait mieux dans l´odeur des foins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On aimerait mieux cueillir le raisin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Ou simplement ne rien faire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lundi ___________</a:t>
            </a:r>
            <a:br>
              <a:rPr lang="fr-FR" dirty="0">
                <a:effectLst/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770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C’est quel genre de musique?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2133601"/>
            <a:ext cx="5606380" cy="603461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sz="24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GB" sz="2400" dirty="0" smtClean="0">
                <a:latin typeface="Comic Sans MS" pitchFamily="66" charset="0"/>
              </a:rPr>
              <a:t>La </a:t>
            </a:r>
            <a:r>
              <a:rPr lang="en-GB" sz="2400" dirty="0" err="1">
                <a:latin typeface="Comic Sans MS" pitchFamily="66" charset="0"/>
              </a:rPr>
              <a:t>musique</a:t>
            </a:r>
            <a:r>
              <a:rPr lang="en-GB" sz="2400" dirty="0">
                <a:latin typeface="Comic Sans MS" pitchFamily="66" charset="0"/>
              </a:rPr>
              <a:t> </a:t>
            </a:r>
            <a:r>
              <a:rPr lang="en-GB" sz="2400" dirty="0" err="1">
                <a:latin typeface="Comic Sans MS" pitchFamily="66" charset="0"/>
              </a:rPr>
              <a:t>classique</a:t>
            </a:r>
            <a:endParaRPr lang="en-GB" sz="24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La </a:t>
            </a:r>
            <a:r>
              <a:rPr lang="en-GB" sz="2400" dirty="0" err="1">
                <a:latin typeface="Comic Sans MS" pitchFamily="66" charset="0"/>
              </a:rPr>
              <a:t>musique</a:t>
            </a:r>
            <a:r>
              <a:rPr lang="en-GB" sz="2400" dirty="0">
                <a:latin typeface="Comic Sans MS" pitchFamily="66" charset="0"/>
              </a:rPr>
              <a:t> pop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Le rap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Le folk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Le country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Le rock</a:t>
            </a:r>
          </a:p>
          <a:p>
            <a:pPr>
              <a:lnSpc>
                <a:spcPct val="80000"/>
              </a:lnSpc>
            </a:pPr>
            <a:r>
              <a:rPr lang="en-GB" sz="2400" dirty="0" smtClean="0">
                <a:latin typeface="Comic Sans MS" pitchFamily="66" charset="0"/>
              </a:rPr>
              <a:t>La </a:t>
            </a:r>
            <a:r>
              <a:rPr lang="en-GB" sz="2400" dirty="0">
                <a:latin typeface="Comic Sans MS" pitchFamily="66" charset="0"/>
              </a:rPr>
              <a:t>dance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Le </a:t>
            </a:r>
            <a:r>
              <a:rPr lang="en-GB" sz="2400" dirty="0" smtClean="0">
                <a:latin typeface="Comic Sans MS" pitchFamily="66" charset="0"/>
              </a:rPr>
              <a:t>reggae</a:t>
            </a:r>
          </a:p>
          <a:p>
            <a:pPr>
              <a:lnSpc>
                <a:spcPct val="80000"/>
              </a:lnSpc>
            </a:pPr>
            <a:r>
              <a:rPr lang="en-GB" sz="2400" dirty="0" smtClean="0">
                <a:latin typeface="Comic Sans MS" pitchFamily="66" charset="0"/>
              </a:rPr>
              <a:t>La techno</a:t>
            </a:r>
            <a:endParaRPr lang="en-GB" sz="24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</a:rPr>
              <a:t>La </a:t>
            </a:r>
            <a:r>
              <a:rPr lang="en-GB" sz="2400" dirty="0" err="1">
                <a:latin typeface="Comic Sans MS" pitchFamily="66" charset="0"/>
              </a:rPr>
              <a:t>musique</a:t>
            </a:r>
            <a:r>
              <a:rPr lang="en-GB" sz="2400" dirty="0">
                <a:latin typeface="Comic Sans MS" pitchFamily="66" charset="0"/>
              </a:rPr>
              <a:t> des </a:t>
            </a:r>
            <a:r>
              <a:rPr lang="en-GB" sz="2400" dirty="0" err="1">
                <a:latin typeface="Comic Sans MS" pitchFamily="66" charset="0"/>
              </a:rPr>
              <a:t>ann</a:t>
            </a:r>
            <a:r>
              <a:rPr lang="en-GB" sz="2400" dirty="0" err="1">
                <a:latin typeface="Comic Sans MS" pitchFamily="66" charset="0"/>
                <a:cs typeface="Arial" charset="0"/>
              </a:rPr>
              <a:t>ées</a:t>
            </a:r>
            <a:r>
              <a:rPr lang="en-GB" sz="2400" dirty="0">
                <a:latin typeface="Comic Sans MS" pitchFamily="66" charset="0"/>
                <a:cs typeface="Arial" charset="0"/>
              </a:rPr>
              <a:t> </a:t>
            </a:r>
            <a:r>
              <a:rPr lang="en-GB" sz="2400" dirty="0" err="1">
                <a:latin typeface="Comic Sans MS" pitchFamily="66" charset="0"/>
                <a:cs typeface="Arial" charset="0"/>
              </a:rPr>
              <a:t>quatre-vingts</a:t>
            </a:r>
            <a:endParaRPr lang="en-GB" sz="2400" dirty="0">
              <a:latin typeface="Comic Sans MS" pitchFamily="66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dirty="0">
                <a:latin typeface="Comic Sans MS" pitchFamily="66" charset="0"/>
                <a:cs typeface="Arial" charset="0"/>
              </a:rPr>
              <a:t>La </a:t>
            </a:r>
            <a:r>
              <a:rPr lang="en-GB" sz="2400" dirty="0" err="1">
                <a:latin typeface="Comic Sans MS" pitchFamily="66" charset="0"/>
                <a:cs typeface="Arial" charset="0"/>
              </a:rPr>
              <a:t>musique</a:t>
            </a:r>
            <a:r>
              <a:rPr lang="en-GB" sz="2400" dirty="0">
                <a:latin typeface="Comic Sans MS" pitchFamily="66" charset="0"/>
                <a:cs typeface="Arial" charset="0"/>
              </a:rPr>
              <a:t> des </a:t>
            </a:r>
            <a:r>
              <a:rPr lang="en-GB" sz="2400" dirty="0" err="1">
                <a:latin typeface="Comic Sans MS" pitchFamily="66" charset="0"/>
                <a:cs typeface="Arial" charset="0"/>
              </a:rPr>
              <a:t>années</a:t>
            </a:r>
            <a:r>
              <a:rPr lang="en-GB" sz="2400" dirty="0">
                <a:latin typeface="Comic Sans MS" pitchFamily="66" charset="0"/>
                <a:cs typeface="Arial" charset="0"/>
              </a:rPr>
              <a:t> </a:t>
            </a:r>
            <a:r>
              <a:rPr lang="en-GB" sz="2400" dirty="0" err="1">
                <a:latin typeface="Comic Sans MS" pitchFamily="66" charset="0"/>
                <a:cs typeface="Arial" charset="0"/>
              </a:rPr>
              <a:t>soixante</a:t>
            </a:r>
            <a:endParaRPr lang="en-GB" sz="2400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 opinion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260648" y="2771800"/>
            <a:ext cx="3168352" cy="8045451"/>
          </a:xfrm>
        </p:spPr>
        <p:txBody>
          <a:bodyPr/>
          <a:lstStyle/>
          <a:p>
            <a:pPr marL="0" indent="0" algn="ctr">
              <a:buNone/>
            </a:pPr>
            <a:r>
              <a:rPr lang="en-GB" sz="8000" dirty="0" smtClean="0"/>
              <a:t>+</a:t>
            </a:r>
          </a:p>
          <a:p>
            <a:r>
              <a:rPr lang="en-GB" dirty="0" err="1" smtClean="0"/>
              <a:t>J’adore</a:t>
            </a:r>
            <a:r>
              <a:rPr lang="en-GB" dirty="0" smtClean="0"/>
              <a:t>…</a:t>
            </a:r>
          </a:p>
          <a:p>
            <a:r>
              <a:rPr lang="en-GB" dirty="0" smtClean="0"/>
              <a:t>Je </a:t>
            </a:r>
            <a:r>
              <a:rPr lang="en-GB" dirty="0" err="1" smtClean="0"/>
              <a:t>suis</a:t>
            </a:r>
            <a:r>
              <a:rPr lang="en-GB" dirty="0" smtClean="0"/>
              <a:t> fan de…</a:t>
            </a:r>
          </a:p>
          <a:p>
            <a:r>
              <a:rPr lang="en-GB" dirty="0" err="1" smtClean="0"/>
              <a:t>J’aime</a:t>
            </a:r>
            <a:r>
              <a:rPr lang="en-GB" dirty="0" smtClean="0"/>
              <a:t>…</a:t>
            </a:r>
          </a:p>
          <a:p>
            <a:r>
              <a:rPr lang="en-GB" dirty="0" err="1" smtClean="0"/>
              <a:t>J’aime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…</a:t>
            </a:r>
          </a:p>
          <a:p>
            <a:r>
              <a:rPr lang="en-GB" dirty="0" err="1" smtClean="0"/>
              <a:t>J’aime</a:t>
            </a:r>
            <a:r>
              <a:rPr lang="en-GB" dirty="0" smtClean="0"/>
              <a:t> </a:t>
            </a:r>
            <a:r>
              <a:rPr lang="en-GB" dirty="0" err="1" smtClean="0"/>
              <a:t>assez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…</a:t>
            </a:r>
          </a:p>
          <a:p>
            <a:r>
              <a:rPr lang="en-GB" dirty="0" err="1" smtClean="0"/>
              <a:t>C’est</a:t>
            </a:r>
            <a:r>
              <a:rPr lang="en-GB" dirty="0" smtClean="0"/>
              <a:t> pas mal.</a:t>
            </a:r>
          </a:p>
          <a:p>
            <a:r>
              <a:rPr lang="en-GB" dirty="0" err="1" smtClean="0"/>
              <a:t>C’est</a:t>
            </a:r>
            <a:r>
              <a:rPr lang="en-GB" dirty="0" smtClean="0"/>
              <a:t> pas trop mal.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73016" y="2771800"/>
            <a:ext cx="3104356" cy="8045451"/>
          </a:xfrm>
        </p:spPr>
        <p:txBody>
          <a:bodyPr/>
          <a:lstStyle/>
          <a:p>
            <a:pPr marL="0" indent="0" algn="ctr">
              <a:buNone/>
            </a:pPr>
            <a:r>
              <a:rPr lang="en-GB" sz="8000" dirty="0" smtClean="0"/>
              <a:t>-</a:t>
            </a:r>
          </a:p>
          <a:p>
            <a:pPr algn="ctr"/>
            <a:r>
              <a:rPr lang="en-GB" dirty="0" smtClean="0"/>
              <a:t>Je </a:t>
            </a:r>
            <a:r>
              <a:rPr lang="en-GB" dirty="0" err="1" smtClean="0"/>
              <a:t>n’aime</a:t>
            </a:r>
            <a:r>
              <a:rPr lang="en-GB" dirty="0" smtClean="0"/>
              <a:t> pas…</a:t>
            </a:r>
          </a:p>
          <a:p>
            <a:r>
              <a:rPr lang="en-GB" dirty="0" smtClean="0"/>
              <a:t>Je </a:t>
            </a:r>
            <a:r>
              <a:rPr lang="en-GB" dirty="0" err="1" smtClean="0"/>
              <a:t>n’aime</a:t>
            </a:r>
            <a:r>
              <a:rPr lang="en-GB" dirty="0" smtClean="0"/>
              <a:t> </a:t>
            </a:r>
            <a:r>
              <a:rPr lang="en-GB" dirty="0" err="1" smtClean="0"/>
              <a:t>vraiment</a:t>
            </a:r>
            <a:r>
              <a:rPr lang="en-GB" dirty="0" smtClean="0"/>
              <a:t> pas…</a:t>
            </a:r>
          </a:p>
          <a:p>
            <a:r>
              <a:rPr lang="en-GB" dirty="0" smtClean="0"/>
              <a:t>Je </a:t>
            </a:r>
            <a:r>
              <a:rPr lang="en-GB" dirty="0" err="1" smtClean="0"/>
              <a:t>déteste</a:t>
            </a:r>
            <a:r>
              <a:rPr lang="en-GB" dirty="0" smtClean="0"/>
              <a:t>…</a:t>
            </a:r>
          </a:p>
          <a:p>
            <a:r>
              <a:rPr lang="en-GB" dirty="0" err="1" smtClean="0"/>
              <a:t>Ça</a:t>
            </a:r>
            <a:r>
              <a:rPr lang="en-GB" dirty="0" smtClean="0"/>
              <a:t> me sort par les </a:t>
            </a:r>
            <a:r>
              <a:rPr lang="en-GB" dirty="0" err="1" smtClean="0"/>
              <a:t>yeux</a:t>
            </a:r>
            <a:r>
              <a:rPr lang="en-GB" dirty="0"/>
              <a:t> </a:t>
            </a:r>
            <a:r>
              <a:rPr lang="en-GB" dirty="0" smtClean="0"/>
              <a:t>!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24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Faites</a:t>
            </a:r>
            <a:r>
              <a:rPr lang="en-GB" dirty="0" smtClean="0"/>
              <a:t> </a:t>
            </a:r>
            <a:r>
              <a:rPr lang="en-GB" dirty="0"/>
              <a:t>des </a:t>
            </a:r>
            <a:r>
              <a:rPr lang="en-GB" dirty="0" smtClean="0"/>
              <a:t>conversations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Tu aimes la dance ?</a:t>
            </a:r>
          </a:p>
          <a:p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Oui, j’adore la musique pop. C’est cool et entraînant.</a:t>
            </a:r>
          </a:p>
          <a:p>
            <a:pPr marL="0" indent="0">
              <a:buNone/>
            </a:pPr>
            <a:endParaRPr lang="fr-F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fr-FR" dirty="0" smtClean="0">
                <a:latin typeface="Comic Sans MS" pitchFamily="66" charset="0"/>
              </a:rPr>
              <a:t>Tu aimes le rap ?</a:t>
            </a:r>
          </a:p>
          <a:p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Non. Je n’aime pas le rap. C’est nul, on ne peut pas danser dessus.</a:t>
            </a:r>
            <a:endParaRPr lang="fr-FR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Les instruments de </a:t>
            </a:r>
            <a:r>
              <a:rPr lang="en-IE" smtClean="0"/>
              <a:t>musique</a:t>
            </a:r>
            <a:endParaRPr lang="en-IE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419872"/>
            <a:ext cx="5878331" cy="3744416"/>
          </a:xfrm>
        </p:spPr>
      </p:pic>
    </p:spTree>
    <p:extLst>
      <p:ext uri="{BB962C8B-B14F-4D97-AF65-F5344CB8AC3E}">
        <p14:creationId xmlns:p14="http://schemas.microsoft.com/office/powerpoint/2010/main" val="11801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1916907" y="2652185"/>
            <a:ext cx="4104085" cy="4607983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/>
              <a:t>Je joue de la guitare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0976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guitare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833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1484710" y="2364318"/>
            <a:ext cx="4536281" cy="5183716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 dirty="0"/>
              <a:t>Je </a:t>
            </a:r>
            <a:r>
              <a:rPr lang="en-GB" sz="6000" dirty="0" err="1"/>
              <a:t>joue</a:t>
            </a:r>
            <a:r>
              <a:rPr lang="en-GB" sz="6000" dirty="0"/>
              <a:t> de la </a:t>
            </a:r>
            <a:r>
              <a:rPr lang="en-GB" sz="6000" dirty="0" err="1"/>
              <a:t>clarinette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007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clarinette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2021846"/>
            <a:ext cx="4364244" cy="7124619"/>
          </a:xfrm>
        </p:spPr>
      </p:pic>
    </p:spTree>
    <p:extLst>
      <p:ext uri="{BB962C8B-B14F-4D97-AF65-F5344CB8AC3E}">
        <p14:creationId xmlns:p14="http://schemas.microsoft.com/office/powerpoint/2010/main" val="333406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Organisation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Classeur</a:t>
            </a:r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Section Module : </a:t>
            </a:r>
            <a:r>
              <a:rPr lang="en-IE" dirty="0" err="1" smtClean="0"/>
              <a:t>Musique</a:t>
            </a:r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Section </a:t>
            </a:r>
            <a:r>
              <a:rPr lang="en-IE" dirty="0" err="1" smtClean="0"/>
              <a:t>grammaire</a:t>
            </a:r>
            <a:r>
              <a:rPr lang="en-IE" dirty="0" smtClean="0"/>
              <a:t> : </a:t>
            </a:r>
            <a:r>
              <a:rPr lang="en-IE" dirty="0" err="1" smtClean="0"/>
              <a:t>Présent</a:t>
            </a:r>
            <a:r>
              <a:rPr lang="en-IE" dirty="0" smtClean="0"/>
              <a:t> ; </a:t>
            </a:r>
            <a:r>
              <a:rPr lang="en-IE" dirty="0" err="1" smtClean="0"/>
              <a:t>adjectifs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16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593056" y="2171701"/>
            <a:ext cx="3995738" cy="4705351"/>
          </a:xfrm>
          <a:prstGeom prst="wedgeEllipseCallout">
            <a:avLst>
              <a:gd name="adj1" fmla="val -40884"/>
              <a:gd name="adj2" fmla="val 8688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/>
              <a:t>Je joue de la batterie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5069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batterie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2864644"/>
            <a:ext cx="6150864" cy="4572000"/>
          </a:xfrm>
        </p:spPr>
      </p:pic>
    </p:spTree>
    <p:extLst>
      <p:ext uri="{BB962C8B-B14F-4D97-AF65-F5344CB8AC3E}">
        <p14:creationId xmlns:p14="http://schemas.microsoft.com/office/powerpoint/2010/main" val="3435276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916906" y="2171700"/>
            <a:ext cx="4158854" cy="4032251"/>
          </a:xfrm>
          <a:prstGeom prst="wedgeEllipseCallout">
            <a:avLst>
              <a:gd name="adj1" fmla="val -45134"/>
              <a:gd name="adj2" fmla="val 9881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/>
              <a:t>Je joue de la flûte</a:t>
            </a:r>
          </a:p>
        </p:txBody>
      </p:sp>
    </p:spTree>
    <p:extLst>
      <p:ext uri="{BB962C8B-B14F-4D97-AF65-F5344CB8AC3E}">
        <p14:creationId xmlns:p14="http://schemas.microsoft.com/office/powerpoint/2010/main" val="18037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flûte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946287"/>
            <a:ext cx="6172200" cy="4408714"/>
          </a:xfrm>
        </p:spPr>
      </p:pic>
    </p:spTree>
    <p:extLst>
      <p:ext uri="{BB962C8B-B14F-4D97-AF65-F5344CB8AC3E}">
        <p14:creationId xmlns:p14="http://schemas.microsoft.com/office/powerpoint/2010/main" val="812953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1322784" y="2459567"/>
            <a:ext cx="4770512" cy="5088467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 dirty="0"/>
              <a:t>Je </a:t>
            </a:r>
            <a:r>
              <a:rPr lang="en-GB" sz="6000" dirty="0" err="1"/>
              <a:t>joue</a:t>
            </a:r>
            <a:r>
              <a:rPr lang="en-GB" sz="6000" dirty="0"/>
              <a:t> de la </a:t>
            </a:r>
            <a:r>
              <a:rPr lang="en-GB" sz="6000" dirty="0" err="1"/>
              <a:t>trompette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530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trompette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946287"/>
            <a:ext cx="6172200" cy="4408714"/>
          </a:xfrm>
        </p:spPr>
      </p:pic>
    </p:spTree>
    <p:extLst>
      <p:ext uri="{BB962C8B-B14F-4D97-AF65-F5344CB8AC3E}">
        <p14:creationId xmlns:p14="http://schemas.microsoft.com/office/powerpoint/2010/main" val="2250880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1010841" y="2556139"/>
            <a:ext cx="5370487" cy="4320117"/>
          </a:xfrm>
          <a:prstGeom prst="wedgeEllipseCallout">
            <a:avLst>
              <a:gd name="adj1" fmla="val -63255"/>
              <a:gd name="adj2" fmla="val 6999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000"/>
              <a:t>Je joue du saxophone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1824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 saxophone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3491880"/>
            <a:ext cx="5412326" cy="3606808"/>
          </a:xfrm>
        </p:spPr>
      </p:pic>
    </p:spTree>
    <p:extLst>
      <p:ext uri="{BB962C8B-B14F-4D97-AF65-F5344CB8AC3E}">
        <p14:creationId xmlns:p14="http://schemas.microsoft.com/office/powerpoint/2010/main" val="3547846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1160860" y="2554818"/>
            <a:ext cx="4050506" cy="4705349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600" dirty="0"/>
              <a:t>Je </a:t>
            </a:r>
            <a:r>
              <a:rPr lang="en-GB" sz="6600" dirty="0" err="1"/>
              <a:t>joue</a:t>
            </a:r>
            <a:r>
              <a:rPr lang="en-GB" sz="6600" dirty="0"/>
              <a:t> du piano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928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 piano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2339752"/>
            <a:ext cx="5832648" cy="5832648"/>
          </a:xfrm>
        </p:spPr>
      </p:pic>
    </p:spTree>
    <p:extLst>
      <p:ext uri="{BB962C8B-B14F-4D97-AF65-F5344CB8AC3E}">
        <p14:creationId xmlns:p14="http://schemas.microsoft.com/office/powerpoint/2010/main" val="587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radios françaises musicales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4400" dirty="0" smtClean="0">
                <a:hlinkClick r:id="rId3"/>
              </a:rPr>
              <a:t>www.nrj.fr</a:t>
            </a:r>
            <a:endParaRPr lang="en-IE" sz="4400" dirty="0" smtClean="0"/>
          </a:p>
          <a:p>
            <a:r>
              <a:rPr lang="fr-FR" sz="4400" dirty="0" smtClean="0">
                <a:hlinkClick r:id="rId4"/>
              </a:rPr>
              <a:t>Radio chansons françaises</a:t>
            </a:r>
            <a:endParaRPr lang="fr-FR" sz="4400" dirty="0" smtClean="0"/>
          </a:p>
          <a:p>
            <a:r>
              <a:rPr lang="fr-FR" sz="4400" dirty="0" smtClean="0">
                <a:hlinkClick r:id="rId5"/>
              </a:rPr>
              <a:t>Radio musique 100% française</a:t>
            </a:r>
            <a:endParaRPr lang="fr-FR" sz="4400" dirty="0" smtClean="0"/>
          </a:p>
          <a:p>
            <a:r>
              <a:rPr lang="fr-FR" sz="4400" dirty="0" smtClean="0">
                <a:hlinkClick r:id="rId6"/>
              </a:rPr>
              <a:t>Radio francophone </a:t>
            </a:r>
            <a:endParaRPr lang="fr-FR" sz="4400" dirty="0" smtClean="0"/>
          </a:p>
          <a:p>
            <a:r>
              <a:rPr lang="fr-FR" sz="4400" dirty="0" smtClean="0">
                <a:hlinkClick r:id="rId7"/>
              </a:rPr>
              <a:t>Musique Radio</a:t>
            </a:r>
            <a:endParaRPr lang="fr-FR" sz="4400" dirty="0" smtClean="0"/>
          </a:p>
          <a:p>
            <a:endParaRPr lang="fr-FR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036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1160860" y="2266951"/>
            <a:ext cx="4536281" cy="48006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7200" dirty="0"/>
              <a:t>Je </a:t>
            </a:r>
            <a:r>
              <a:rPr lang="en-GB" sz="7200" dirty="0" err="1"/>
              <a:t>joue</a:t>
            </a:r>
            <a:r>
              <a:rPr lang="en-GB" sz="7200" dirty="0"/>
              <a:t> du clavier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417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 clavier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5" y="2133600"/>
            <a:ext cx="4027469" cy="6034088"/>
          </a:xfrm>
        </p:spPr>
      </p:pic>
    </p:spTree>
    <p:extLst>
      <p:ext uri="{BB962C8B-B14F-4D97-AF65-F5344CB8AC3E}">
        <p14:creationId xmlns:p14="http://schemas.microsoft.com/office/powerpoint/2010/main" val="2769299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1269207" y="2364318"/>
            <a:ext cx="4374356" cy="4895849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6600" dirty="0"/>
              <a:t>Je </a:t>
            </a:r>
            <a:r>
              <a:rPr lang="en-GB" sz="6600" dirty="0" err="1"/>
              <a:t>joue</a:t>
            </a:r>
            <a:r>
              <a:rPr lang="en-GB" sz="6600" dirty="0"/>
              <a:t> du violin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787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 </a:t>
            </a:r>
            <a:r>
              <a:rPr lang="en-GB" dirty="0" err="1" smtClean="0"/>
              <a:t>violon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946287"/>
            <a:ext cx="6172200" cy="4408714"/>
          </a:xfrm>
        </p:spPr>
      </p:pic>
    </p:spTree>
    <p:extLst>
      <p:ext uri="{BB962C8B-B14F-4D97-AF65-F5344CB8AC3E}">
        <p14:creationId xmlns:p14="http://schemas.microsoft.com/office/powerpoint/2010/main" val="1365580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1431130" y="2459567"/>
            <a:ext cx="4662165" cy="3912633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5400"/>
              <a:t>Je joue du trombone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9505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 trombone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3491880"/>
            <a:ext cx="5721102" cy="3814068"/>
          </a:xfrm>
        </p:spPr>
      </p:pic>
    </p:spTree>
    <p:extLst>
      <p:ext uri="{BB962C8B-B14F-4D97-AF65-F5344CB8AC3E}">
        <p14:creationId xmlns:p14="http://schemas.microsoft.com/office/powerpoint/2010/main" val="3546836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itchFamily="66" charset="0"/>
              </a:rPr>
              <a:t>Tu joues d’un instrument?</a:t>
            </a:r>
            <a:endParaRPr lang="en-US">
              <a:latin typeface="Comic Sans MS" pitchFamily="66" charset="0"/>
            </a:endParaRP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1107280" y="2459568"/>
            <a:ext cx="4914008" cy="5185833"/>
          </a:xfrm>
          <a:prstGeom prst="wedgeEllipseCallout">
            <a:avLst>
              <a:gd name="adj1" fmla="val -44009"/>
              <a:gd name="adj2" fmla="val 7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GB" sz="4800" dirty="0"/>
              <a:t>J</a:t>
            </a:r>
            <a:r>
              <a:rPr lang="en-GB" sz="4800" dirty="0" smtClean="0"/>
              <a:t>e </a:t>
            </a:r>
            <a:r>
              <a:rPr lang="en-GB" sz="4800" dirty="0"/>
              <a:t>ne </a:t>
            </a:r>
            <a:r>
              <a:rPr lang="en-GB" sz="4800" dirty="0" err="1"/>
              <a:t>joue</a:t>
            </a:r>
            <a:r>
              <a:rPr lang="en-GB" sz="4800" dirty="0"/>
              <a:t> pas </a:t>
            </a:r>
            <a:r>
              <a:rPr lang="en-GB" sz="4800" dirty="0" err="1"/>
              <a:t>d’instrument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351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Mots </a:t>
            </a:r>
            <a:r>
              <a:rPr lang="en-IE" dirty="0" err="1" smtClean="0"/>
              <a:t>croisés</a:t>
            </a:r>
            <a:r>
              <a:rPr lang="en-IE" dirty="0" smtClean="0"/>
              <a:t> - instructions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fr-FR" dirty="0" smtClean="0"/>
              <a:t>Regardez votre feuille de mots croisés. </a:t>
            </a:r>
          </a:p>
          <a:p>
            <a:pPr>
              <a:buFontTx/>
              <a:buChar char="-"/>
            </a:pPr>
            <a:r>
              <a:rPr lang="fr-FR" dirty="0" smtClean="0"/>
              <a:t>Les définitions </a:t>
            </a:r>
            <a:r>
              <a:rPr lang="fr-FR" dirty="0"/>
              <a:t>correspondent à des </a:t>
            </a:r>
            <a:r>
              <a:rPr lang="fr-FR" dirty="0" smtClean="0"/>
              <a:t>instruments de musique que vous allez voir dans un petit film. </a:t>
            </a:r>
          </a:p>
          <a:p>
            <a:pPr>
              <a:buFontTx/>
              <a:buChar char="-"/>
            </a:pPr>
            <a:r>
              <a:rPr lang="fr-FR" dirty="0" smtClean="0"/>
              <a:t>Exemple: </a:t>
            </a:r>
          </a:p>
          <a:p>
            <a:pPr marL="0" indent="0">
              <a:buNone/>
            </a:pPr>
            <a:r>
              <a:rPr lang="fr-FR" dirty="0" smtClean="0"/>
              <a:t>	Horizontal 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Définition 3 – instrument féminin car </a:t>
            </a:r>
            <a:r>
              <a:rPr lang="fr-FR" u="sng" dirty="0" smtClean="0"/>
              <a:t>une</a:t>
            </a:r>
            <a:r>
              <a:rPr lang="fr-FR" dirty="0" smtClean="0"/>
              <a:t> et c’est l’instrument numéro </a:t>
            </a:r>
            <a:r>
              <a:rPr lang="fr-FR" u="sng" dirty="0" smtClean="0"/>
              <a:t>10 sur la vidéo</a:t>
            </a:r>
            <a:r>
              <a:rPr lang="fr-FR" dirty="0" smtClean="0"/>
              <a:t>. </a:t>
            </a:r>
          </a:p>
          <a:p>
            <a:pPr>
              <a:buFontTx/>
              <a:buChar char="-"/>
            </a:pPr>
            <a:endParaRPr lang="fr-FR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5056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Mots </a:t>
            </a:r>
            <a:r>
              <a:rPr lang="en-IE" dirty="0" err="1" smtClean="0"/>
              <a:t>croisés</a:t>
            </a:r>
            <a:r>
              <a:rPr lang="en-IE" dirty="0" smtClean="0"/>
              <a:t> – les instruments</a:t>
            </a:r>
            <a:endParaRPr lang="en-IE" dirty="0"/>
          </a:p>
        </p:txBody>
      </p:sp>
      <p:pic>
        <p:nvPicPr>
          <p:cNvPr id="3" name="Picture 2" descr="http://puzzlemaker.discoveryeducation.com/puzzles/33422xolfb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238375"/>
            <a:ext cx="5284812" cy="6294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707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vidéo</a:t>
            </a:r>
            <a:endParaRPr lang="fr-FR" dirty="0"/>
          </a:p>
        </p:txBody>
      </p:sp>
      <p:pic>
        <p:nvPicPr>
          <p:cNvPr id="5" name="videoplaybac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2776538"/>
            <a:ext cx="6172200" cy="4748212"/>
          </a:xfrm>
        </p:spPr>
      </p:pic>
    </p:spTree>
    <p:extLst>
      <p:ext uri="{BB962C8B-B14F-4D97-AF65-F5344CB8AC3E}">
        <p14:creationId xmlns:p14="http://schemas.microsoft.com/office/powerpoint/2010/main" val="20855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Connaissez-vous</a:t>
            </a:r>
            <a:r>
              <a:rPr lang="en-IE" dirty="0" smtClean="0"/>
              <a:t> ?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032254"/>
            <a:ext cx="3600400" cy="36004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996952" y="5868144"/>
            <a:ext cx="324036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4000" dirty="0" smtClean="0"/>
              <a:t>David </a:t>
            </a:r>
            <a:r>
              <a:rPr lang="en-IE" sz="4000" dirty="0" err="1" smtClean="0"/>
              <a:t>Guetta</a:t>
            </a:r>
            <a:endParaRPr lang="en-IE" sz="4000" dirty="0"/>
          </a:p>
        </p:txBody>
      </p:sp>
    </p:spTree>
    <p:extLst>
      <p:ext uri="{BB962C8B-B14F-4D97-AF65-F5344CB8AC3E}">
        <p14:creationId xmlns:p14="http://schemas.microsoft.com/office/powerpoint/2010/main" val="283250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 chanson du jour de </a:t>
            </a:r>
            <a:r>
              <a:rPr lang="en-IE" dirty="0" err="1" smtClean="0"/>
              <a:t>Shy’m</a:t>
            </a:r>
            <a:endParaRPr lang="en-I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996615"/>
            <a:ext cx="5040560" cy="66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413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 titre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Rébus 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3143250"/>
            <a:ext cx="6048672" cy="10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Quel</a:t>
            </a:r>
            <a:r>
              <a:rPr lang="en-IE" dirty="0" smtClean="0"/>
              <a:t> </a:t>
            </a:r>
            <a:r>
              <a:rPr lang="en-IE" dirty="0" err="1" smtClean="0"/>
              <a:t>verbe</a:t>
            </a:r>
            <a:r>
              <a:rPr lang="en-IE" dirty="0" smtClean="0"/>
              <a:t> 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err="1" smtClean="0"/>
              <a:t>Lis</a:t>
            </a:r>
            <a:r>
              <a:rPr lang="en-IE" sz="2800" dirty="0" smtClean="0"/>
              <a:t> les paroles de la chanson et </a:t>
            </a:r>
            <a:r>
              <a:rPr lang="en-IE" sz="2800" dirty="0" err="1" smtClean="0"/>
              <a:t>choisis</a:t>
            </a:r>
            <a:r>
              <a:rPr lang="en-IE" sz="2800" dirty="0" smtClean="0"/>
              <a:t> le </a:t>
            </a:r>
            <a:r>
              <a:rPr lang="en-IE" sz="2800" dirty="0" err="1" smtClean="0"/>
              <a:t>verbe</a:t>
            </a:r>
            <a:r>
              <a:rPr lang="en-IE" sz="2800" dirty="0" smtClean="0"/>
              <a:t> </a:t>
            </a:r>
            <a:r>
              <a:rPr lang="en-IE" sz="2800" dirty="0" err="1" smtClean="0"/>
              <a:t>que</a:t>
            </a:r>
            <a:r>
              <a:rPr lang="en-IE" sz="2800" dirty="0" smtClean="0"/>
              <a:t> </a:t>
            </a:r>
            <a:r>
              <a:rPr lang="en-IE" sz="2800" dirty="0" err="1" smtClean="0"/>
              <a:t>tu</a:t>
            </a:r>
            <a:r>
              <a:rPr lang="en-IE" sz="2800" dirty="0" smtClean="0"/>
              <a:t> </a:t>
            </a:r>
            <a:r>
              <a:rPr lang="en-IE" sz="2800" dirty="0" err="1" smtClean="0"/>
              <a:t>entends</a:t>
            </a:r>
            <a:r>
              <a:rPr lang="en-IE" sz="2800" dirty="0" smtClean="0"/>
              <a:t>. </a:t>
            </a:r>
          </a:p>
          <a:p>
            <a:pPr marL="0" indent="0">
              <a:buNone/>
            </a:pPr>
            <a:endParaRPr lang="en-IE" sz="4400" dirty="0"/>
          </a:p>
        </p:txBody>
      </p:sp>
      <p:pic>
        <p:nvPicPr>
          <p:cNvPr id="4" name="Shy'm - Clip Femme de couleur - YouTub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666" y="3131840"/>
            <a:ext cx="5742638" cy="45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72200" cy="1008112"/>
          </a:xfrm>
        </p:spPr>
        <p:txBody>
          <a:bodyPr/>
          <a:lstStyle/>
          <a:p>
            <a:r>
              <a:rPr lang="en-IE" dirty="0" smtClean="0"/>
              <a:t>Femme de </a:t>
            </a:r>
            <a:r>
              <a:rPr lang="en-IE" dirty="0" err="1" smtClean="0"/>
              <a:t>couleur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3" y="1259632"/>
            <a:ext cx="2883793" cy="7884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 smtClean="0"/>
              <a:t>Vous parler de ma vie</a:t>
            </a:r>
            <a:br>
              <a:rPr lang="fr-FR" sz="1800" dirty="0" smtClean="0"/>
            </a:br>
            <a:r>
              <a:rPr lang="fr-FR" sz="1800" dirty="0" smtClean="0"/>
              <a:t>Vous dire à vous d'ou je viens</a:t>
            </a:r>
            <a:br>
              <a:rPr lang="fr-FR" sz="1800" dirty="0" smtClean="0"/>
            </a:br>
            <a:r>
              <a:rPr lang="fr-FR" sz="1800" dirty="0" smtClean="0"/>
              <a:t>Qui je suis</a:t>
            </a:r>
            <a:br>
              <a:rPr lang="fr-FR" sz="1800" dirty="0" smtClean="0"/>
            </a:br>
            <a:r>
              <a:rPr lang="fr-FR" sz="1800" dirty="0" smtClean="0"/>
              <a:t>Je suis une femme de couleur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Je viens de là ou le soleil brille</a:t>
            </a:r>
            <a:br>
              <a:rPr lang="fr-FR" sz="1800" dirty="0" smtClean="0"/>
            </a:br>
            <a:r>
              <a:rPr lang="fr-FR" sz="1800" dirty="0" smtClean="0"/>
              <a:t>O</a:t>
            </a:r>
            <a:r>
              <a:rPr lang="fr-FR" sz="1800" dirty="0" smtClean="0">
                <a:latin typeface="Calibri"/>
              </a:rPr>
              <a:t>ù</a:t>
            </a:r>
            <a:r>
              <a:rPr lang="fr-FR" sz="1800" dirty="0" smtClean="0"/>
              <a:t> le gens se parlent sans se connaître</a:t>
            </a:r>
            <a:br>
              <a:rPr lang="fr-FR" sz="1800" dirty="0" smtClean="0"/>
            </a:br>
            <a:r>
              <a:rPr lang="fr-FR" sz="1800" dirty="0" smtClean="0"/>
              <a:t>Et vaincra même l'écho de la ville</a:t>
            </a:r>
            <a:br>
              <a:rPr lang="fr-FR" sz="1800" dirty="0" smtClean="0"/>
            </a:br>
            <a:r>
              <a:rPr lang="fr-FR" sz="1800" dirty="0" smtClean="0"/>
              <a:t>Et les oiseaux chantent à la fenêtre</a:t>
            </a:r>
            <a:br>
              <a:rPr lang="fr-FR" sz="1800" dirty="0" smtClean="0"/>
            </a:br>
            <a:r>
              <a:rPr lang="fr-FR" sz="1800" dirty="0" smtClean="0"/>
              <a:t>Le parfum de la liberté</a:t>
            </a:r>
            <a:br>
              <a:rPr lang="fr-FR" sz="1800" dirty="0" smtClean="0"/>
            </a:br>
            <a:r>
              <a:rPr lang="fr-FR" sz="1800" dirty="0" smtClean="0"/>
              <a:t>L'enfant au visage métissé</a:t>
            </a:r>
            <a:br>
              <a:rPr lang="fr-FR" sz="1800" dirty="0" smtClean="0"/>
            </a:br>
            <a:r>
              <a:rPr lang="fr-FR" sz="1800" dirty="0" smtClean="0"/>
              <a:t>Qui regarde son père </a:t>
            </a:r>
            <a:br>
              <a:rPr lang="fr-FR" sz="1800" dirty="0" smtClean="0"/>
            </a:br>
            <a:r>
              <a:rPr lang="fr-FR" sz="1800" dirty="0" smtClean="0"/>
              <a:t>Pour voir comment faire</a:t>
            </a:r>
            <a:br>
              <a:rPr lang="fr-FR" sz="1800" dirty="0" smtClean="0"/>
            </a:br>
            <a:r>
              <a:rPr lang="fr-FR" sz="1800" dirty="0" smtClean="0"/>
              <a:t>Des bons conseils </a:t>
            </a:r>
            <a:br>
              <a:rPr lang="fr-FR" sz="1800" dirty="0" smtClean="0"/>
            </a:br>
            <a:r>
              <a:rPr lang="fr-FR" sz="1800" dirty="0" smtClean="0"/>
              <a:t>Qui feront de lui le grand frère</a:t>
            </a:r>
            <a:br>
              <a:rPr lang="fr-FR" sz="1800" dirty="0" smtClean="0"/>
            </a:br>
            <a:r>
              <a:rPr lang="fr-FR" sz="1800" dirty="0" smtClean="0"/>
              <a:t>Le sable chaud qui réchauffe les cœurs</a:t>
            </a:r>
            <a:br>
              <a:rPr lang="fr-FR" sz="1800" dirty="0" smtClean="0"/>
            </a:br>
            <a:r>
              <a:rPr lang="fr-FR" sz="1800" dirty="0" smtClean="0"/>
              <a:t>Tout simplement pour parler de bonheur</a:t>
            </a:r>
            <a:br>
              <a:rPr lang="fr-FR" sz="1800" dirty="0" smtClean="0"/>
            </a:br>
            <a:r>
              <a:rPr lang="fr-FR" sz="1800" dirty="0" smtClean="0"/>
              <a:t>Ces mémoires qui redonnent le sourire</a:t>
            </a:r>
            <a:br>
              <a:rPr lang="fr-FR" sz="1800" dirty="0" smtClean="0"/>
            </a:br>
            <a:r>
              <a:rPr lang="fr-FR" sz="1800" dirty="0" smtClean="0"/>
              <a:t>L'envie de vous chanter mes souvenirs</a:t>
            </a:r>
            <a:br>
              <a:rPr lang="fr-FR" sz="18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endParaRPr lang="en-IE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356992" y="1259633"/>
            <a:ext cx="3176364" cy="78843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6400" dirty="0" smtClean="0"/>
              <a:t>Refrain </a:t>
            </a:r>
            <a:r>
              <a:rPr lang="fr-FR" sz="6400" dirty="0"/>
              <a:t>:</a:t>
            </a:r>
            <a:br>
              <a:rPr lang="fr-FR" sz="6400" dirty="0"/>
            </a:br>
            <a:r>
              <a:rPr lang="fr-FR" sz="6400" dirty="0"/>
              <a:t>Vous parler de ma vie</a:t>
            </a:r>
            <a:br>
              <a:rPr lang="fr-FR" sz="6400" dirty="0"/>
            </a:br>
            <a:r>
              <a:rPr lang="fr-FR" sz="6400" dirty="0"/>
              <a:t>Vous dire à vous </a:t>
            </a:r>
            <a:r>
              <a:rPr lang="fr-FR" sz="6400" dirty="0" smtClean="0"/>
              <a:t>d'o</a:t>
            </a:r>
            <a:r>
              <a:rPr lang="fr-FR" sz="6400" dirty="0" smtClean="0">
                <a:latin typeface="Calibri"/>
              </a:rPr>
              <a:t>ù</a:t>
            </a:r>
            <a:r>
              <a:rPr lang="fr-FR" sz="6400" dirty="0" smtClean="0"/>
              <a:t> </a:t>
            </a:r>
            <a:r>
              <a:rPr lang="fr-FR" sz="6400" dirty="0"/>
              <a:t>je viens</a:t>
            </a:r>
            <a:br>
              <a:rPr lang="fr-FR" sz="6400" dirty="0"/>
            </a:br>
            <a:r>
              <a:rPr lang="fr-FR" sz="6400" dirty="0"/>
              <a:t>Qui je suis</a:t>
            </a:r>
            <a:br>
              <a:rPr lang="fr-FR" sz="6400" dirty="0"/>
            </a:br>
            <a:r>
              <a:rPr lang="fr-FR" sz="6400" dirty="0"/>
              <a:t>Je suis une femme de </a:t>
            </a:r>
            <a:r>
              <a:rPr lang="fr-FR" sz="6400" dirty="0" smtClean="0"/>
              <a:t>couleur</a:t>
            </a:r>
          </a:p>
          <a:p>
            <a:pPr marL="0" indent="0">
              <a:buNone/>
            </a:pPr>
            <a:r>
              <a:rPr lang="fr-FR" sz="6400" dirty="0" smtClean="0"/>
              <a:t>J'ai </a:t>
            </a:r>
            <a:r>
              <a:rPr lang="fr-FR" sz="6400" dirty="0"/>
              <a:t>mon île au fond du cœur</a:t>
            </a:r>
            <a:br>
              <a:rPr lang="fr-FR" sz="6400" dirty="0"/>
            </a:br>
            <a:r>
              <a:rPr lang="fr-FR" sz="6400" dirty="0"/>
              <a:t>Faut en parler, en parler</a:t>
            </a:r>
            <a:br>
              <a:rPr lang="fr-FR" sz="6400" dirty="0"/>
            </a:br>
            <a:r>
              <a:rPr lang="fr-FR" sz="6400" dirty="0"/>
              <a:t>Vous parler de ma vie</a:t>
            </a:r>
            <a:br>
              <a:rPr lang="fr-FR" sz="6400" dirty="0"/>
            </a:br>
            <a:r>
              <a:rPr lang="fr-FR" sz="6400" dirty="0"/>
              <a:t>Vous dire à vous d'ou je viens</a:t>
            </a:r>
            <a:br>
              <a:rPr lang="fr-FR" sz="6400" dirty="0"/>
            </a:br>
            <a:r>
              <a:rPr lang="fr-FR" sz="6400" dirty="0"/>
              <a:t>Qui je suis</a:t>
            </a:r>
            <a:br>
              <a:rPr lang="fr-FR" sz="6400" dirty="0"/>
            </a:br>
            <a:r>
              <a:rPr lang="fr-FR" sz="6400" dirty="0"/>
              <a:t>Je suis une femme de couleur</a:t>
            </a:r>
            <a:br>
              <a:rPr lang="fr-FR" sz="6400" dirty="0"/>
            </a:br>
            <a:r>
              <a:rPr lang="fr-FR" sz="6400" dirty="0"/>
              <a:t>J'ai mon île au fond du </a:t>
            </a:r>
            <a:r>
              <a:rPr lang="fr-FR" sz="6400" dirty="0" smtClean="0"/>
              <a:t>cœur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Faut en parler, en parler</a:t>
            </a:r>
            <a:br>
              <a:rPr lang="fr-FR" sz="6400" dirty="0"/>
            </a:b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Je viens de là ou le soleil brille</a:t>
            </a:r>
            <a:br>
              <a:rPr lang="fr-FR" sz="6400" dirty="0"/>
            </a:br>
            <a:r>
              <a:rPr lang="fr-FR" sz="6400" dirty="0" smtClean="0"/>
              <a:t>O</a:t>
            </a:r>
            <a:r>
              <a:rPr lang="fr-FR" sz="6400" dirty="0" smtClean="0">
                <a:latin typeface="Calibri"/>
              </a:rPr>
              <a:t>ù</a:t>
            </a:r>
            <a:r>
              <a:rPr lang="fr-FR" sz="6400" dirty="0" smtClean="0"/>
              <a:t> </a:t>
            </a:r>
            <a:r>
              <a:rPr lang="fr-FR" sz="6400" dirty="0"/>
              <a:t>les gens se parlent avec le </a:t>
            </a:r>
            <a:r>
              <a:rPr lang="fr-FR" sz="6400" dirty="0" smtClean="0"/>
              <a:t>cœur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Le vent des îles à fait de ma vie</a:t>
            </a:r>
            <a:br>
              <a:rPr lang="fr-FR" sz="6400" dirty="0"/>
            </a:br>
            <a:r>
              <a:rPr lang="fr-FR" sz="6400" dirty="0"/>
              <a:t>Un océan de couleurs</a:t>
            </a:r>
            <a:br>
              <a:rPr lang="fr-FR" sz="6400" dirty="0"/>
            </a:br>
            <a:r>
              <a:rPr lang="fr-FR" sz="6400" dirty="0"/>
              <a:t>Cultiver la différence</a:t>
            </a:r>
            <a:br>
              <a:rPr lang="fr-FR" sz="6400" dirty="0"/>
            </a:br>
            <a:r>
              <a:rPr lang="fr-FR" sz="6400" dirty="0"/>
              <a:t>S'éloigner de </a:t>
            </a:r>
            <a:r>
              <a:rPr lang="fr-FR" sz="6400" dirty="0" smtClean="0"/>
              <a:t>l'intolérance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Affronter mes peurs en pensant</a:t>
            </a:r>
            <a:br>
              <a:rPr lang="fr-FR" sz="6400" dirty="0"/>
            </a:br>
            <a:r>
              <a:rPr lang="fr-FR" sz="6400" dirty="0"/>
              <a:t>Aucun à la douceur en chantant</a:t>
            </a:r>
            <a:br>
              <a:rPr lang="fr-FR" sz="6400" dirty="0"/>
            </a:br>
            <a:r>
              <a:rPr lang="fr-FR" sz="6400" dirty="0"/>
              <a:t>Le sable chaud qui réchauffe les </a:t>
            </a:r>
            <a:r>
              <a:rPr lang="fr-FR" sz="6400" dirty="0" smtClean="0"/>
              <a:t>cœurs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Tout simplement pour parler de bonheur</a:t>
            </a:r>
            <a:br>
              <a:rPr lang="fr-FR" sz="6400" dirty="0"/>
            </a:br>
            <a:r>
              <a:rPr lang="fr-FR" sz="6400" dirty="0"/>
              <a:t>Ces mémoires qui redonnent le sourire</a:t>
            </a:r>
            <a:br>
              <a:rPr lang="fr-FR" sz="6400" dirty="0"/>
            </a:br>
            <a:r>
              <a:rPr lang="fr-FR" sz="6400" dirty="0"/>
              <a:t>L'envie de vous chanter mes souvenirs</a:t>
            </a:r>
            <a:br>
              <a:rPr lang="fr-FR" sz="6400" dirty="0"/>
            </a:b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Refrain.</a:t>
            </a:r>
            <a:br>
              <a:rPr lang="fr-FR" sz="6400" dirty="0"/>
            </a:b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Garde au fond de ta mémoire</a:t>
            </a:r>
            <a:br>
              <a:rPr lang="fr-FR" sz="6400" dirty="0"/>
            </a:br>
            <a:r>
              <a:rPr lang="fr-FR" sz="6400" dirty="0"/>
              <a:t>Qui tu es, d'ou tu viens</a:t>
            </a:r>
            <a:br>
              <a:rPr lang="fr-FR" sz="6400" dirty="0"/>
            </a:br>
            <a:r>
              <a:rPr lang="fr-FR" sz="6400" dirty="0"/>
              <a:t>J'ai gardé au fond de mon </a:t>
            </a:r>
            <a:r>
              <a:rPr lang="fr-FR" sz="6400" dirty="0" smtClean="0"/>
              <a:t>cœur</a:t>
            </a: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/>
              <a:t>Ces images qui font du bien</a:t>
            </a:r>
            <a:br>
              <a:rPr lang="fr-FR" sz="6400" dirty="0"/>
            </a:br>
            <a:r>
              <a:rPr lang="fr-FR" sz="6400" dirty="0"/>
              <a:t/>
            </a:r>
            <a:br>
              <a:rPr lang="fr-FR" sz="6400" dirty="0"/>
            </a:br>
            <a:r>
              <a:rPr lang="fr-FR" sz="6400" dirty="0" smtClean="0"/>
              <a:t>Répéter </a:t>
            </a:r>
            <a:r>
              <a:rPr lang="fr-FR" sz="6400" dirty="0"/>
              <a:t>l</a:t>
            </a:r>
            <a:r>
              <a:rPr lang="fr-FR" sz="6400" dirty="0" smtClean="0"/>
              <a:t>e refrain et le dernier couplet. </a:t>
            </a:r>
            <a:r>
              <a:rPr lang="fr-FR" dirty="0"/>
              <a:t/>
            </a:r>
            <a:br>
              <a:rPr lang="fr-FR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294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Révision</a:t>
            </a:r>
            <a:r>
              <a:rPr lang="en-IE" dirty="0" smtClean="0"/>
              <a:t> du </a:t>
            </a:r>
            <a:r>
              <a:rPr lang="en-IE" dirty="0" err="1" smtClean="0"/>
              <a:t>pr</a:t>
            </a:r>
            <a:r>
              <a:rPr lang="en-IE" dirty="0" err="1"/>
              <a:t>é</a:t>
            </a:r>
            <a:r>
              <a:rPr lang="en-IE" dirty="0" err="1" smtClean="0"/>
              <a:t>sent</a:t>
            </a:r>
            <a:r>
              <a:rPr lang="en-IE" dirty="0" smtClean="0"/>
              <a:t> de </a:t>
            </a:r>
            <a:r>
              <a:rPr lang="en-IE" dirty="0" err="1" smtClean="0"/>
              <a:t>l’indicatif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470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Testons vos connaissances :</a:t>
            </a:r>
          </a:p>
          <a:p>
            <a:pPr marL="0" indent="0">
              <a:buNone/>
            </a:pPr>
            <a:r>
              <a:rPr lang="fr-FR" dirty="0" smtClean="0"/>
              <a:t>Verbes réguliers en ER</a:t>
            </a:r>
          </a:p>
          <a:p>
            <a:pPr marL="0" indent="0">
              <a:buNone/>
            </a:pPr>
            <a:r>
              <a:rPr lang="fr-FR" dirty="0" smtClean="0"/>
              <a:t>Verbes réguliers en IR</a:t>
            </a:r>
          </a:p>
          <a:p>
            <a:pPr marL="0" indent="0">
              <a:buNone/>
            </a:pPr>
            <a:r>
              <a:rPr lang="fr-FR" dirty="0" smtClean="0"/>
              <a:t>Verbes réguliers en RE</a:t>
            </a:r>
          </a:p>
          <a:p>
            <a:pPr marL="0" indent="0">
              <a:buNone/>
            </a:pPr>
            <a:r>
              <a:rPr lang="fr-FR" dirty="0" smtClean="0"/>
              <a:t>Aller			Pouvoir</a:t>
            </a:r>
          </a:p>
          <a:p>
            <a:pPr marL="0" indent="0">
              <a:buNone/>
            </a:pPr>
            <a:r>
              <a:rPr lang="fr-FR" dirty="0" smtClean="0"/>
              <a:t>Avoir		Vouloir</a:t>
            </a:r>
          </a:p>
          <a:p>
            <a:pPr marL="0" indent="0">
              <a:buNone/>
            </a:pPr>
            <a:r>
              <a:rPr lang="fr-FR" dirty="0" smtClean="0"/>
              <a:t>Etre</a:t>
            </a:r>
          </a:p>
          <a:p>
            <a:pPr marL="0" indent="0">
              <a:buNone/>
            </a:pPr>
            <a:r>
              <a:rPr lang="fr-FR" dirty="0" smtClean="0"/>
              <a:t>Venir</a:t>
            </a:r>
          </a:p>
          <a:p>
            <a:pPr marL="0" indent="0">
              <a:buNone/>
            </a:pPr>
            <a:r>
              <a:rPr lang="fr-FR" dirty="0" smtClean="0"/>
              <a:t>Faire</a:t>
            </a:r>
          </a:p>
          <a:p>
            <a:pPr marL="0" indent="0">
              <a:buNone/>
            </a:pPr>
            <a:r>
              <a:rPr lang="fr-FR" dirty="0" smtClean="0"/>
              <a:t>Voir</a:t>
            </a:r>
          </a:p>
          <a:p>
            <a:pPr marL="0" indent="0">
              <a:buNone/>
            </a:pPr>
            <a:r>
              <a:rPr lang="fr-FR" dirty="0" smtClean="0"/>
              <a:t>Prendre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8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Révision</a:t>
            </a:r>
            <a:r>
              <a:rPr lang="en-GB" dirty="0" smtClean="0"/>
              <a:t> – </a:t>
            </a:r>
            <a:r>
              <a:rPr lang="en-GB" dirty="0" err="1" smtClean="0"/>
              <a:t>deux</a:t>
            </a:r>
            <a:r>
              <a:rPr lang="en-GB" dirty="0" smtClean="0"/>
              <a:t> nouveaux </a:t>
            </a:r>
            <a:r>
              <a:rPr lang="en-GB" dirty="0" err="1" smtClean="0"/>
              <a:t>verbes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Etre</a:t>
            </a:r>
            <a:endParaRPr lang="en-GB" dirty="0" smtClean="0"/>
          </a:p>
          <a:p>
            <a:r>
              <a:rPr lang="en-GB" dirty="0" smtClean="0"/>
              <a:t>Je </a:t>
            </a:r>
            <a:r>
              <a:rPr lang="en-GB" dirty="0" err="1" smtClean="0"/>
              <a:t>suis</a:t>
            </a:r>
            <a:endParaRPr lang="en-GB" dirty="0" smtClean="0"/>
          </a:p>
          <a:p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endParaRPr lang="en-GB" dirty="0" smtClean="0"/>
          </a:p>
          <a:p>
            <a:r>
              <a:rPr lang="en-GB" dirty="0" smtClean="0"/>
              <a:t>Il/</a:t>
            </a:r>
            <a:r>
              <a:rPr lang="en-GB" dirty="0" err="1" smtClean="0"/>
              <a:t>elle</a:t>
            </a:r>
            <a:r>
              <a:rPr lang="en-GB" dirty="0" smtClean="0"/>
              <a:t>/on </a:t>
            </a:r>
            <a:r>
              <a:rPr lang="en-GB" dirty="0" err="1" smtClean="0"/>
              <a:t>est</a:t>
            </a:r>
            <a:endParaRPr lang="en-GB" dirty="0" smtClean="0"/>
          </a:p>
          <a:p>
            <a:r>
              <a:rPr lang="en-GB" dirty="0" smtClean="0"/>
              <a:t>Nous </a:t>
            </a:r>
            <a:r>
              <a:rPr lang="en-GB" dirty="0" err="1" smtClean="0"/>
              <a:t>sommes</a:t>
            </a:r>
            <a:endParaRPr lang="en-GB" dirty="0" smtClean="0"/>
          </a:p>
          <a:p>
            <a:r>
              <a:rPr lang="en-GB" dirty="0" err="1" smtClean="0"/>
              <a:t>Vous</a:t>
            </a:r>
            <a:r>
              <a:rPr lang="en-GB" dirty="0" smtClean="0"/>
              <a:t> </a:t>
            </a:r>
            <a:r>
              <a:rPr lang="en-GB" dirty="0" err="1" smtClean="0"/>
              <a:t>êtes</a:t>
            </a:r>
            <a:endParaRPr lang="en-GB" dirty="0" smtClean="0"/>
          </a:p>
          <a:p>
            <a:r>
              <a:rPr lang="en-GB" dirty="0" err="1" smtClean="0"/>
              <a:t>Ils</a:t>
            </a:r>
            <a:r>
              <a:rPr lang="en-GB" dirty="0" smtClean="0"/>
              <a:t>/</a:t>
            </a:r>
            <a:r>
              <a:rPr lang="en-GB" dirty="0" err="1" smtClean="0"/>
              <a:t>elles</a:t>
            </a:r>
            <a:r>
              <a:rPr lang="en-GB" dirty="0" smtClean="0"/>
              <a:t> </a:t>
            </a:r>
            <a:r>
              <a:rPr lang="en-GB" dirty="0" err="1" smtClean="0"/>
              <a:t>sont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299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Venir</a:t>
            </a:r>
            <a:endParaRPr lang="en-GB" dirty="0" smtClean="0"/>
          </a:p>
          <a:p>
            <a:r>
              <a:rPr lang="en-GB" dirty="0" smtClean="0"/>
              <a:t>Je </a:t>
            </a:r>
            <a:r>
              <a:rPr lang="en-GB" dirty="0" err="1" smtClean="0"/>
              <a:t>viens</a:t>
            </a:r>
            <a:endParaRPr lang="en-GB" dirty="0" smtClean="0"/>
          </a:p>
          <a:p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viens</a:t>
            </a:r>
            <a:endParaRPr lang="en-GB" dirty="0" smtClean="0"/>
          </a:p>
          <a:p>
            <a:r>
              <a:rPr lang="en-GB" dirty="0" smtClean="0"/>
              <a:t>Il/</a:t>
            </a:r>
            <a:r>
              <a:rPr lang="en-GB" dirty="0" err="1" smtClean="0"/>
              <a:t>elle</a:t>
            </a:r>
            <a:r>
              <a:rPr lang="en-GB" dirty="0" smtClean="0"/>
              <a:t>/on </a:t>
            </a:r>
            <a:r>
              <a:rPr lang="en-GB" dirty="0" err="1" smtClean="0"/>
              <a:t>vient</a:t>
            </a:r>
            <a:endParaRPr lang="en-GB" dirty="0" smtClean="0"/>
          </a:p>
          <a:p>
            <a:r>
              <a:rPr lang="en-GB" dirty="0" smtClean="0"/>
              <a:t>Nous </a:t>
            </a:r>
            <a:r>
              <a:rPr lang="en-GB" dirty="0" err="1" smtClean="0"/>
              <a:t>venons</a:t>
            </a:r>
            <a:endParaRPr lang="en-GB" dirty="0" smtClean="0"/>
          </a:p>
          <a:p>
            <a:r>
              <a:rPr lang="en-GB" dirty="0" err="1" smtClean="0"/>
              <a:t>Vous</a:t>
            </a:r>
            <a:r>
              <a:rPr lang="en-GB" dirty="0" smtClean="0"/>
              <a:t> </a:t>
            </a:r>
            <a:r>
              <a:rPr lang="en-GB" dirty="0" err="1" smtClean="0"/>
              <a:t>venez</a:t>
            </a:r>
            <a:endParaRPr lang="en-GB" dirty="0" smtClean="0"/>
          </a:p>
          <a:p>
            <a:r>
              <a:rPr lang="en-GB" dirty="0" err="1" smtClean="0"/>
              <a:t>Ils</a:t>
            </a:r>
            <a:r>
              <a:rPr lang="en-GB" dirty="0" smtClean="0"/>
              <a:t>/</a:t>
            </a:r>
            <a:r>
              <a:rPr lang="en-GB" dirty="0" err="1" smtClean="0"/>
              <a:t>elles</a:t>
            </a:r>
            <a:r>
              <a:rPr lang="en-GB" dirty="0" smtClean="0"/>
              <a:t> </a:t>
            </a:r>
            <a:r>
              <a:rPr lang="en-GB" dirty="0" err="1" smtClean="0"/>
              <a:t>viennent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67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Connaissez-vous</a:t>
            </a:r>
            <a:r>
              <a:rPr lang="en-IE" dirty="0" smtClean="0"/>
              <a:t> ?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987824"/>
            <a:ext cx="2257425" cy="26368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4984" y="6156176"/>
            <a:ext cx="302433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4400" dirty="0" smtClean="0"/>
              <a:t>Céline Dion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14040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Connaissez-vous</a:t>
            </a:r>
            <a:r>
              <a:rPr lang="en-IE" dirty="0" smtClean="0"/>
              <a:t> ?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2627784"/>
            <a:ext cx="2257425" cy="32014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36912" y="6300193"/>
            <a:ext cx="3697585" cy="792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sz="3600" dirty="0" smtClean="0"/>
              <a:t>Vanessa </a:t>
            </a:r>
            <a:r>
              <a:rPr lang="en-IE" sz="3600" dirty="0" err="1" smtClean="0"/>
              <a:t>Paradis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18573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Top 50 </a:t>
            </a:r>
            <a:r>
              <a:rPr lang="fr-FR" dirty="0"/>
              <a:t>français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664" y="3203848"/>
            <a:ext cx="2736304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400" dirty="0" smtClean="0"/>
              <a:t>Numéro 1 française:</a:t>
            </a:r>
            <a:endParaRPr lang="fr-FR" sz="4400" dirty="0"/>
          </a:p>
          <a:p>
            <a:pPr marL="0" indent="0" algn="ctr">
              <a:buNone/>
            </a:pPr>
            <a:r>
              <a:rPr lang="fr-FR" sz="4400" dirty="0" err="1" smtClean="0"/>
              <a:t>Shy’m</a:t>
            </a:r>
            <a:endParaRPr lang="fr-F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2" y="2604099"/>
            <a:ext cx="3312367" cy="4410767"/>
          </a:xfrm>
        </p:spPr>
      </p:pic>
    </p:spTree>
    <p:extLst>
      <p:ext uri="{BB962C8B-B14F-4D97-AF65-F5344CB8AC3E}">
        <p14:creationId xmlns:p14="http://schemas.microsoft.com/office/powerpoint/2010/main" val="5925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 clip </a:t>
            </a:r>
            <a:r>
              <a:rPr lang="en-IE" dirty="0" err="1" smtClean="0"/>
              <a:t>vidéo</a:t>
            </a:r>
            <a:endParaRPr lang="en-IE" dirty="0"/>
          </a:p>
        </p:txBody>
      </p:sp>
      <p:pic>
        <p:nvPicPr>
          <p:cNvPr id="5" name="SHY'M - Et Alors ! [Clip Officiel] - YouTube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350" y="2267744"/>
            <a:ext cx="6340475" cy="5904656"/>
          </a:xfrm>
        </p:spPr>
      </p:pic>
    </p:spTree>
    <p:extLst>
      <p:ext uri="{BB962C8B-B14F-4D97-AF65-F5344CB8AC3E}">
        <p14:creationId xmlns:p14="http://schemas.microsoft.com/office/powerpoint/2010/main" val="25865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S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633C3C2-314A-4884-A055-D5737B4A61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</Template>
  <TotalTime>485</TotalTime>
  <Words>723</Words>
  <Application>Microsoft Office PowerPoint</Application>
  <PresentationFormat>On-screen Show (4:3)</PresentationFormat>
  <Paragraphs>196</Paragraphs>
  <Slides>56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CSC</vt:lpstr>
      <vt:lpstr>La musique francophone</vt:lpstr>
      <vt:lpstr>Objectifs</vt:lpstr>
      <vt:lpstr>Organisation</vt:lpstr>
      <vt:lpstr>Les radios françaises musicales</vt:lpstr>
      <vt:lpstr>Connaissez-vous ?</vt:lpstr>
      <vt:lpstr>Connaissez-vous ?</vt:lpstr>
      <vt:lpstr>Connaissez-vous ?</vt:lpstr>
      <vt:lpstr>Top 50 français</vt:lpstr>
      <vt:lpstr>Le clip vidéo</vt:lpstr>
      <vt:lpstr>La chanson du jour !</vt:lpstr>
      <vt:lpstr>Le lundi au soleil</vt:lpstr>
      <vt:lpstr>Un taxi</vt:lpstr>
      <vt:lpstr>Une forêt</vt:lpstr>
      <vt:lpstr>Tu me souris</vt:lpstr>
      <vt:lpstr>La nuit</vt:lpstr>
      <vt:lpstr>Au soleil</vt:lpstr>
      <vt:lpstr>Cette ville</vt:lpstr>
      <vt:lpstr>La chanson</vt:lpstr>
      <vt:lpstr>Le lundi au soleil</vt:lpstr>
      <vt:lpstr>Les paroles</vt:lpstr>
      <vt:lpstr>PowerPoint Presentation</vt:lpstr>
      <vt:lpstr>C’est quel genre de musique?</vt:lpstr>
      <vt:lpstr>Mon opinion</vt:lpstr>
      <vt:lpstr>Faites des conversations</vt:lpstr>
      <vt:lpstr>Les instruments de musique</vt:lpstr>
      <vt:lpstr>Tu joues d’un instrument?</vt:lpstr>
      <vt:lpstr>Une guitare</vt:lpstr>
      <vt:lpstr>Tu joues d’un instrument?</vt:lpstr>
      <vt:lpstr>Une clarinette</vt:lpstr>
      <vt:lpstr>Tu joues d’un instrument?</vt:lpstr>
      <vt:lpstr>La batterie</vt:lpstr>
      <vt:lpstr>Tu joues d’un instrument?</vt:lpstr>
      <vt:lpstr>La flûte</vt:lpstr>
      <vt:lpstr>Tu joues d’un instrument?</vt:lpstr>
      <vt:lpstr>La trompette</vt:lpstr>
      <vt:lpstr>Tu joues d’un instrument?</vt:lpstr>
      <vt:lpstr>Le saxophone</vt:lpstr>
      <vt:lpstr>Tu joues d’un instrument?</vt:lpstr>
      <vt:lpstr>Le piano</vt:lpstr>
      <vt:lpstr>Tu joues d’un instrument?</vt:lpstr>
      <vt:lpstr>Le clavier</vt:lpstr>
      <vt:lpstr>Tu joues d’un instrument?</vt:lpstr>
      <vt:lpstr>Le violon</vt:lpstr>
      <vt:lpstr>Tu joues d’un instrument?</vt:lpstr>
      <vt:lpstr>Un trombone</vt:lpstr>
      <vt:lpstr>Tu joues d’un instrument?</vt:lpstr>
      <vt:lpstr>Mots croisés - instructions</vt:lpstr>
      <vt:lpstr>Mots croisés – les instruments</vt:lpstr>
      <vt:lpstr>La vidéo</vt:lpstr>
      <vt:lpstr>La chanson du jour de Shy’m</vt:lpstr>
      <vt:lpstr>Le titre</vt:lpstr>
      <vt:lpstr>Quel verbe ?</vt:lpstr>
      <vt:lpstr>Femme de couleur</vt:lpstr>
      <vt:lpstr>Révision du présent de l’indicatif</vt:lpstr>
      <vt:lpstr>Révision – deux nouveaux verbes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musique francophone</dc:title>
  <dc:creator>michael kenny</dc:creator>
  <cp:lastModifiedBy>michael kenny</cp:lastModifiedBy>
  <cp:revision>51</cp:revision>
  <dcterms:created xsi:type="dcterms:W3CDTF">2012-09-02T11:46:52Z</dcterms:created>
  <dcterms:modified xsi:type="dcterms:W3CDTF">2012-10-01T17:05:13Z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TC300098269990</vt:lpwstr>
  </property>
</Properties>
</file>