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94" r:id="rId13"/>
    <p:sldId id="267" r:id="rId14"/>
    <p:sldId id="295" r:id="rId15"/>
    <p:sldId id="297" r:id="rId16"/>
    <p:sldId id="298" r:id="rId17"/>
    <p:sldId id="296" r:id="rId18"/>
    <p:sldId id="299" r:id="rId19"/>
    <p:sldId id="300" r:id="rId20"/>
    <p:sldId id="301" r:id="rId21"/>
    <p:sldId id="302" r:id="rId22"/>
    <p:sldId id="268" r:id="rId23"/>
    <p:sldId id="303" r:id="rId24"/>
    <p:sldId id="280" r:id="rId25"/>
    <p:sldId id="305" r:id="rId26"/>
    <p:sldId id="306" r:id="rId27"/>
    <p:sldId id="269" r:id="rId28"/>
    <p:sldId id="281" r:id="rId29"/>
    <p:sldId id="278" r:id="rId30"/>
    <p:sldId id="304" r:id="rId31"/>
    <p:sldId id="282" r:id="rId32"/>
    <p:sldId id="283" r:id="rId33"/>
    <p:sldId id="284" r:id="rId34"/>
    <p:sldId id="270" r:id="rId35"/>
    <p:sldId id="286" r:id="rId36"/>
    <p:sldId id="288" r:id="rId37"/>
    <p:sldId id="287" r:id="rId38"/>
    <p:sldId id="271" r:id="rId39"/>
    <p:sldId id="272" r:id="rId40"/>
    <p:sldId id="273" r:id="rId41"/>
    <p:sldId id="274" r:id="rId42"/>
    <p:sldId id="275" r:id="rId43"/>
    <p:sldId id="277" r:id="rId44"/>
    <p:sldId id="289" r:id="rId45"/>
    <p:sldId id="290" r:id="rId46"/>
    <p:sldId id="291" r:id="rId47"/>
    <p:sldId id="292" r:id="rId48"/>
    <p:sldId id="285" r:id="rId49"/>
    <p:sldId id="2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7470B-EA67-E548-9C0F-E16EAE76A734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E03EA-F0C4-A242-8691-B057E4D4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164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D6452-343D-4D68-8E4F-AD65B1E290B0}" type="datetimeFigureOut">
              <a:rPr lang="en-GB" smtClean="0"/>
              <a:t>04/12/2012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E3457-262C-4EF4-8197-C623955E358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457-262C-4EF4-8197-C623955E358B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5B33F7-B928-482A-9642-07773F4C641F}" type="datetimeFigureOut">
              <a:rPr lang="en-IE" smtClean="0"/>
              <a:pPr/>
              <a:t>04/12/2012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0E4150-9B90-4B27-9921-77121FA6BF57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chkennyedtech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zzlemaker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052736"/>
            <a:ext cx="8686800" cy="3384376"/>
          </a:xfrm>
        </p:spPr>
        <p:txBody>
          <a:bodyPr/>
          <a:lstStyle/>
          <a:p>
            <a:r>
              <a:rPr lang="fr-FR" sz="6600" dirty="0" smtClean="0"/>
              <a:t>Donnez votre réaction</a:t>
            </a:r>
            <a:endParaRPr lang="fr-F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762749" cy="1752600"/>
          </a:xfrm>
        </p:spPr>
        <p:txBody>
          <a:bodyPr/>
          <a:lstStyle/>
          <a:p>
            <a:r>
              <a:rPr lang="fr-FR" dirty="0"/>
              <a:t>Expression </a:t>
            </a:r>
            <a:r>
              <a:rPr lang="fr-FR" dirty="0" smtClean="0"/>
              <a:t>écrite au </a:t>
            </a:r>
            <a:r>
              <a:rPr lang="fr-FR" dirty="0" err="1" smtClean="0"/>
              <a:t>Leaving</a:t>
            </a:r>
            <a:r>
              <a:rPr lang="fr-FR" dirty="0" smtClean="0"/>
              <a:t> </a:t>
            </a:r>
            <a:r>
              <a:rPr lang="fr-FR" dirty="0" err="1" smtClean="0"/>
              <a:t>Certificate</a:t>
            </a:r>
            <a:r>
              <a:rPr lang="fr-FR" dirty="0" smtClean="0"/>
              <a:t> </a:t>
            </a:r>
          </a:p>
          <a:p>
            <a:r>
              <a:rPr lang="fr-FR" dirty="0" smtClean="0"/>
              <a:t>Sandrine </a:t>
            </a:r>
            <a:r>
              <a:rPr lang="fr-FR" dirty="0" err="1" smtClean="0"/>
              <a:t>Pac</a:t>
            </a:r>
            <a:r>
              <a:rPr lang="fr-FR" dirty="0" smtClean="0"/>
              <a:t>-Kenny</a:t>
            </a:r>
          </a:p>
          <a:p>
            <a:r>
              <a:rPr lang="fr-FR" dirty="0" smtClean="0"/>
              <a:t>FTA, Naas, 2012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15380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Remue-m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ninges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 quoi ressemble une bonne </a:t>
            </a:r>
            <a:r>
              <a:rPr lang="fr-FR" dirty="0" err="1" smtClean="0"/>
              <a:t>dissert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Quels sont les éléments indispensables ?</a:t>
            </a:r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C’est un texte aéré. </a:t>
            </a:r>
          </a:p>
          <a:p>
            <a:r>
              <a:rPr lang="fr-FR" dirty="0" smtClean="0"/>
              <a:t>On voit les paragraphes.</a:t>
            </a:r>
          </a:p>
          <a:p>
            <a:r>
              <a:rPr lang="fr-FR" dirty="0" smtClean="0"/>
              <a:t>Il n’y a pas de ratures.</a:t>
            </a:r>
          </a:p>
          <a:p>
            <a:r>
              <a:rPr lang="fr-FR" dirty="0" smtClean="0"/>
              <a:t>On a envie de le lire. </a:t>
            </a:r>
          </a:p>
          <a:p>
            <a:endParaRPr lang="fr-FR" dirty="0" smtClean="0"/>
          </a:p>
          <a:p>
            <a:r>
              <a:rPr lang="fr-FR" dirty="0" smtClean="0"/>
              <a:t>Une introduction</a:t>
            </a:r>
          </a:p>
          <a:p>
            <a:r>
              <a:rPr lang="fr-FR" dirty="0" smtClean="0"/>
              <a:t>Une conclusion</a:t>
            </a:r>
          </a:p>
          <a:p>
            <a:r>
              <a:rPr lang="fr-FR" dirty="0" smtClean="0"/>
              <a:t>Au moins 3 arguments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92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la lecture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Quels sont les éléments qui devraient apparaître ?  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points clairs et différents</a:t>
            </a:r>
          </a:p>
          <a:p>
            <a:r>
              <a:rPr lang="fr-FR" dirty="0" smtClean="0"/>
              <a:t>Une introduction qui indique quelle est la thématique et fait référence au document</a:t>
            </a:r>
          </a:p>
          <a:p>
            <a:r>
              <a:rPr lang="fr-FR" dirty="0" smtClean="0"/>
              <a:t>Une structure bien en vue</a:t>
            </a:r>
          </a:p>
          <a:p>
            <a:r>
              <a:rPr lang="fr-FR" dirty="0" smtClean="0"/>
              <a:t>Une conclusion qui résume les points ou ouvre un nouveau sujet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8563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vont-ils apprendre 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Les </a:t>
            </a:r>
            <a:r>
              <a:rPr lang="en-US" dirty="0" err="1" smtClean="0"/>
              <a:t>étudiants</a:t>
            </a:r>
            <a:endParaRPr lang="en-US" dirty="0"/>
          </a:p>
        </p:txBody>
      </p:sp>
      <p:pic>
        <p:nvPicPr>
          <p:cNvPr id="9" name="Content Placeholder 8" descr="shutterstock_15590893.jpg"/>
          <p:cNvPicPr>
            <a:picLocks noGrp="1" noChangeAspect="1"/>
          </p:cNvPicPr>
          <p:nvPr>
            <p:ph sz="half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Le prof</a:t>
            </a:r>
            <a:endParaRPr lang="en-US" dirty="0"/>
          </a:p>
        </p:txBody>
      </p:sp>
      <p:pic>
        <p:nvPicPr>
          <p:cNvPr id="10" name="Content Placeholder 9" descr="shutterstock_71957608.jpg"/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350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856984" cy="1111664"/>
          </a:xfrm>
        </p:spPr>
        <p:txBody>
          <a:bodyPr>
            <a:normAutofit/>
          </a:bodyPr>
          <a:lstStyle/>
          <a:p>
            <a:r>
              <a:rPr lang="fr-FR" dirty="0" smtClean="0"/>
              <a:t>Comment vont-ils apprendre ?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Comment trouver des idées ?</a:t>
            </a:r>
            <a:endParaRPr lang="fr-FR" dirty="0"/>
          </a:p>
          <a:p>
            <a:r>
              <a:rPr lang="fr-FR" dirty="0" smtClean="0"/>
              <a:t>Quel est le message du document ? </a:t>
            </a:r>
          </a:p>
          <a:p>
            <a:r>
              <a:rPr lang="fr-FR" dirty="0" smtClean="0"/>
              <a:t>Comment le type de document influence le thème ?</a:t>
            </a:r>
          </a:p>
          <a:p>
            <a:r>
              <a:rPr lang="fr-FR" dirty="0" smtClean="0"/>
              <a:t>Pensez à la raison pour laquelle le sujet a été choisi.</a:t>
            </a:r>
          </a:p>
          <a:p>
            <a:r>
              <a:rPr lang="fr-FR" dirty="0" smtClean="0"/>
              <a:t>Discutez-en avec vos amis/vos parents</a:t>
            </a:r>
          </a:p>
          <a:p>
            <a:r>
              <a:rPr lang="fr-FR" dirty="0" smtClean="0"/>
              <a:t>Pensez à ce qui se passe en Irlande</a:t>
            </a:r>
          </a:p>
          <a:p>
            <a:r>
              <a:rPr lang="fr-FR" dirty="0" smtClean="0"/>
              <a:t>Prenez en compte l’expérience personnelle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5463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Réflexion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Travail </a:t>
            </a:r>
            <a:r>
              <a:rPr lang="en-US" dirty="0" err="1" smtClean="0"/>
              <a:t>d’équipe</a:t>
            </a:r>
            <a:r>
              <a:rPr lang="en-US" dirty="0" smtClean="0"/>
              <a:t> – 3 </a:t>
            </a:r>
            <a:r>
              <a:rPr lang="en-US" dirty="0" err="1" smtClean="0"/>
              <a:t>personnes</a:t>
            </a:r>
            <a:endParaRPr lang="en-US" dirty="0" smtClean="0"/>
          </a:p>
          <a:p>
            <a:r>
              <a:rPr lang="en-US" dirty="0" err="1" smtClean="0"/>
              <a:t>Distribuer</a:t>
            </a:r>
            <a:r>
              <a:rPr lang="en-US" dirty="0" smtClean="0"/>
              <a:t> </a:t>
            </a:r>
            <a:r>
              <a:rPr lang="en-US" dirty="0" err="1" smtClean="0"/>
              <a:t>différents</a:t>
            </a:r>
            <a:r>
              <a:rPr lang="en-US" dirty="0" smtClean="0"/>
              <a:t> types de document </a:t>
            </a:r>
            <a:r>
              <a:rPr lang="en-US" dirty="0" err="1" smtClean="0"/>
              <a:t>sur</a:t>
            </a:r>
            <a:r>
              <a:rPr lang="en-US" dirty="0" smtClean="0"/>
              <a:t> un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thème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expliquer</a:t>
            </a:r>
            <a:r>
              <a:rPr lang="en-US" dirty="0" smtClean="0"/>
              <a:t> le message de son document sans le faire </a:t>
            </a:r>
            <a:r>
              <a:rPr lang="en-US" dirty="0" err="1" smtClean="0"/>
              <a:t>voir</a:t>
            </a:r>
            <a:r>
              <a:rPr lang="en-US" dirty="0" smtClean="0"/>
              <a:t> aux </a:t>
            </a:r>
            <a:r>
              <a:rPr lang="en-US" dirty="0" err="1" smtClean="0"/>
              <a:t>autres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Exemple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roupe</a:t>
            </a:r>
            <a:r>
              <a:rPr lang="en-US" dirty="0" smtClean="0"/>
              <a:t> 1 : </a:t>
            </a:r>
            <a:r>
              <a:rPr lang="en-US" dirty="0"/>
              <a:t>S</a:t>
            </a:r>
            <a:r>
              <a:rPr lang="en-US" dirty="0" smtClean="0"/>
              <a:t>ans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Groupe 1 : Pas de document – juste une opinion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L’environnement</a:t>
            </a:r>
            <a:r>
              <a:rPr lang="en-US" dirty="0" smtClean="0"/>
              <a:t>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responsabilité</a:t>
            </a:r>
            <a:r>
              <a:rPr lang="en-US" dirty="0"/>
              <a:t> de </a:t>
            </a:r>
            <a:r>
              <a:rPr lang="en-US" dirty="0" err="1"/>
              <a:t>tous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2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000" b="1" dirty="0" err="1"/>
              <a:t>Groupe</a:t>
            </a:r>
            <a:r>
              <a:rPr lang="en-US" sz="4000" b="1" dirty="0"/>
              <a:t> 2 : </a:t>
            </a:r>
            <a:r>
              <a:rPr lang="en-US" sz="4000" b="1" dirty="0" err="1"/>
              <a:t>Statistiques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80 </a:t>
            </a:r>
            <a:r>
              <a:rPr lang="en-US" sz="2400" dirty="0"/>
              <a:t>000 </a:t>
            </a:r>
            <a:r>
              <a:rPr lang="en-US" sz="2400" dirty="0" err="1"/>
              <a:t>avions</a:t>
            </a:r>
            <a:r>
              <a:rPr lang="en-US" sz="2400" dirty="0"/>
              <a:t> par jour.</a:t>
            </a:r>
          </a:p>
          <a:p>
            <a:pPr marL="0" indent="0">
              <a:buNone/>
            </a:pPr>
            <a:r>
              <a:rPr lang="en-US" sz="2400" dirty="0" err="1"/>
              <a:t>C’est</a:t>
            </a:r>
            <a:r>
              <a:rPr lang="en-US" sz="2400" dirty="0"/>
              <a:t> le </a:t>
            </a:r>
            <a:r>
              <a:rPr lang="en-US" sz="2400" dirty="0" err="1"/>
              <a:t>nombre</a:t>
            </a:r>
            <a:r>
              <a:rPr lang="en-US" sz="2400" dirty="0"/>
              <a:t> </a:t>
            </a:r>
            <a:r>
              <a:rPr lang="en-US" sz="2400" dirty="0" err="1"/>
              <a:t>d’avions</a:t>
            </a:r>
            <a:r>
              <a:rPr lang="en-US" sz="2400" dirty="0"/>
              <a:t> qui </a:t>
            </a:r>
            <a:r>
              <a:rPr lang="en-US" sz="2400" dirty="0" err="1"/>
              <a:t>sillonnent</a:t>
            </a:r>
            <a:r>
              <a:rPr lang="en-US" sz="2400" dirty="0"/>
              <a:t> les </a:t>
            </a:r>
            <a:r>
              <a:rPr lang="en-US" sz="2400" dirty="0" err="1"/>
              <a:t>cieux</a:t>
            </a:r>
            <a:r>
              <a:rPr lang="en-US" sz="2400" dirty="0"/>
              <a:t> </a:t>
            </a:r>
            <a:r>
              <a:rPr lang="en-US" sz="2400" dirty="0" err="1"/>
              <a:t>autour</a:t>
            </a:r>
            <a:r>
              <a:rPr lang="en-US" sz="2400" dirty="0"/>
              <a:t> de la </a:t>
            </a:r>
            <a:r>
              <a:rPr lang="en-US" sz="2400" dirty="0" err="1"/>
              <a:t>terre</a:t>
            </a:r>
            <a:r>
              <a:rPr lang="en-US" sz="2400" dirty="0"/>
              <a:t> </a:t>
            </a:r>
            <a:r>
              <a:rPr lang="en-US" sz="2400" dirty="0" err="1"/>
              <a:t>chaque</a:t>
            </a:r>
            <a:r>
              <a:rPr lang="en-US" sz="2400" dirty="0"/>
              <a:t> jour et qui </a:t>
            </a:r>
            <a:r>
              <a:rPr lang="en-US" sz="2400" dirty="0" err="1"/>
              <a:t>vont</a:t>
            </a:r>
            <a:r>
              <a:rPr lang="en-US" sz="2400" dirty="0"/>
              <a:t> de </a:t>
            </a:r>
            <a:r>
              <a:rPr lang="en-US" sz="2400" dirty="0" err="1"/>
              <a:t>l’un</a:t>
            </a:r>
            <a:r>
              <a:rPr lang="en-US" sz="2400" dirty="0"/>
              <a:t> des </a:t>
            </a:r>
            <a:r>
              <a:rPr lang="en-US" sz="2400" b="1" dirty="0"/>
              <a:t>14.000 </a:t>
            </a:r>
            <a:r>
              <a:rPr lang="en-US" sz="2400" b="1" dirty="0" err="1"/>
              <a:t>aéroports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l’autre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L’avion</a:t>
            </a:r>
            <a:r>
              <a:rPr lang="en-US" sz="2400" dirty="0"/>
              <a:t> </a:t>
            </a:r>
            <a:r>
              <a:rPr lang="en-US" sz="2400" dirty="0" err="1"/>
              <a:t>représente</a:t>
            </a:r>
            <a:r>
              <a:rPr lang="en-US" sz="2400" dirty="0"/>
              <a:t> </a:t>
            </a:r>
            <a:r>
              <a:rPr lang="en-US" sz="2400" b="1" dirty="0"/>
              <a:t>2,5% des </a:t>
            </a:r>
            <a:r>
              <a:rPr lang="en-US" sz="2400" b="1" dirty="0" err="1"/>
              <a:t>gaz</a:t>
            </a:r>
            <a:r>
              <a:rPr lang="en-US" sz="2400" b="1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effet</a:t>
            </a:r>
            <a:r>
              <a:rPr lang="en-US" sz="2400" dirty="0"/>
              <a:t> de </a:t>
            </a:r>
            <a:r>
              <a:rPr lang="en-US" sz="2400" dirty="0" err="1"/>
              <a:t>serre</a:t>
            </a:r>
            <a:r>
              <a:rPr lang="en-US" sz="2400" dirty="0"/>
              <a:t>,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croissance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exponentielle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3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</a:t>
            </a:r>
            <a:r>
              <a:rPr lang="en-US" dirty="0" smtClean="0"/>
              <a:t> 3 : </a:t>
            </a:r>
            <a:r>
              <a:rPr lang="en-US" dirty="0" err="1" smtClean="0"/>
              <a:t>Une</a:t>
            </a:r>
            <a:r>
              <a:rPr lang="en-US" dirty="0" smtClean="0"/>
              <a:t> photo</a:t>
            </a:r>
            <a:endParaRPr lang="en-US" dirty="0"/>
          </a:p>
        </p:txBody>
      </p:sp>
      <p:pic>
        <p:nvPicPr>
          <p:cNvPr id="10" name="Content Placeholder 9" descr="shutterstock_5465877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972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</a:t>
            </a:r>
            <a:r>
              <a:rPr lang="en-US" dirty="0" smtClean="0"/>
              <a:t> 4 : Un </a:t>
            </a:r>
            <a:r>
              <a:rPr lang="en-US" dirty="0" err="1" smtClean="0"/>
              <a:t>dessin</a:t>
            </a:r>
            <a:endParaRPr lang="en-US" dirty="0"/>
          </a:p>
        </p:txBody>
      </p:sp>
      <p:pic>
        <p:nvPicPr>
          <p:cNvPr id="6" name="Picture 5" descr="rechauffement-climatiqu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1720" y="1484784"/>
            <a:ext cx="5399921" cy="50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00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</a:t>
            </a:r>
            <a:r>
              <a:rPr lang="en-US" dirty="0" smtClean="0"/>
              <a:t> 5 :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affiche</a:t>
            </a:r>
            <a:endParaRPr lang="en-US" dirty="0"/>
          </a:p>
        </p:txBody>
      </p:sp>
      <p:pic>
        <p:nvPicPr>
          <p:cNvPr id="6" name="Picture 5" descr="vs_afficheEcoE-MairesbatBD_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517" y="1772816"/>
            <a:ext cx="3353981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8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des élèves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4085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niveau de français requis</a:t>
            </a:r>
          </a:p>
          <a:p>
            <a:r>
              <a:rPr lang="fr-FR" dirty="0" smtClean="0"/>
              <a:t>Un nouvel exercice </a:t>
            </a:r>
          </a:p>
          <a:p>
            <a:r>
              <a:rPr lang="fr-FR" dirty="0" smtClean="0"/>
              <a:t>Le manque d’id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es</a:t>
            </a:r>
          </a:p>
          <a:p>
            <a:r>
              <a:rPr lang="fr-FR" dirty="0" smtClean="0"/>
              <a:t>L’envie de la </a:t>
            </a:r>
            <a:r>
              <a:rPr lang="fr-FR" dirty="0" err="1" smtClean="0"/>
              <a:t>dissert</a:t>
            </a:r>
            <a:r>
              <a:rPr lang="fr-FR" dirty="0" smtClean="0"/>
              <a:t> toute faite, prête à l’emploi</a:t>
            </a:r>
          </a:p>
          <a:p>
            <a:r>
              <a:rPr lang="fr-FR" dirty="0" smtClean="0"/>
              <a:t>Une certaine paresse</a:t>
            </a:r>
          </a:p>
          <a:p>
            <a:r>
              <a:rPr lang="fr-FR" dirty="0" smtClean="0"/>
              <a:t>La compréhension de ce qui est recherch</a:t>
            </a:r>
            <a:r>
              <a:rPr lang="fr-FR" dirty="0" smtClean="0">
                <a:latin typeface="Franklin Gothic Book"/>
              </a:rPr>
              <a:t>é</a:t>
            </a:r>
          </a:p>
          <a:p>
            <a:r>
              <a:rPr lang="fr-FR" dirty="0"/>
              <a:t>Analyse du document</a:t>
            </a:r>
          </a:p>
          <a:p>
            <a:r>
              <a:rPr lang="fr-FR" dirty="0" smtClean="0">
                <a:latin typeface="Franklin Gothic Book"/>
              </a:rPr>
              <a:t>Des phrases qui n’en finissent pas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152" y="1484784"/>
            <a:ext cx="2740044" cy="20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81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bande</a:t>
            </a:r>
            <a:r>
              <a:rPr lang="en-US" dirty="0" smtClean="0"/>
              <a:t> </a:t>
            </a:r>
            <a:r>
              <a:rPr lang="en-US" dirty="0" err="1" smtClean="0"/>
              <a:t>dessinée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petite </a:t>
            </a:r>
            <a:r>
              <a:rPr lang="en-US" dirty="0" err="1" smtClean="0"/>
              <a:t>vidéo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pub…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50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positif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Travail </a:t>
            </a:r>
            <a:r>
              <a:rPr lang="en-US" dirty="0" err="1" smtClean="0"/>
              <a:t>d’équipe</a:t>
            </a:r>
            <a:r>
              <a:rPr lang="en-US" dirty="0" smtClean="0"/>
              <a:t>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effrayant</a:t>
            </a:r>
            <a:endParaRPr lang="en-US" dirty="0" smtClean="0"/>
          </a:p>
          <a:p>
            <a:r>
              <a:rPr lang="en-US" dirty="0" smtClean="0"/>
              <a:t>Le regard de </a:t>
            </a:r>
            <a:r>
              <a:rPr lang="en-US" dirty="0" err="1" smtClean="0"/>
              <a:t>plusieurs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discussion</a:t>
            </a:r>
          </a:p>
          <a:p>
            <a:r>
              <a:rPr lang="en-US" dirty="0" smtClean="0"/>
              <a:t>Un travail pour </a:t>
            </a:r>
            <a:r>
              <a:rPr lang="en-US" dirty="0" err="1" smtClean="0"/>
              <a:t>formuler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partage</a:t>
            </a:r>
            <a:r>
              <a:rPr lang="en-US" dirty="0" smtClean="0"/>
              <a:t> des </a:t>
            </a:r>
            <a:r>
              <a:rPr lang="en-US" dirty="0" err="1" smtClean="0"/>
              <a:t>connaissances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7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les étudiants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smtClean="0"/>
              <a:t>Lire et étudier le document </a:t>
            </a:r>
          </a:p>
          <a:p>
            <a:pPr lvl="0"/>
            <a:r>
              <a:rPr lang="fr-FR" sz="2400" dirty="0" smtClean="0"/>
              <a:t>Quel est le thème ?</a:t>
            </a:r>
          </a:p>
          <a:p>
            <a:pPr lvl="1"/>
            <a:r>
              <a:rPr lang="fr-FR" sz="2400" dirty="0"/>
              <a:t>Q</a:t>
            </a:r>
            <a:r>
              <a:rPr lang="fr-FR" sz="2400" dirty="0" smtClean="0"/>
              <a:t>uel est le message du document ?</a:t>
            </a:r>
          </a:p>
          <a:p>
            <a:pPr lvl="1"/>
            <a:r>
              <a:rPr lang="fr-FR" sz="2400" dirty="0" smtClean="0"/>
              <a:t>Est-ce que c’est sérieux ? Amusant ? …</a:t>
            </a:r>
          </a:p>
          <a:p>
            <a:pPr lvl="1"/>
            <a:r>
              <a:rPr lang="fr-FR" sz="2400" dirty="0" smtClean="0"/>
              <a:t>Quelle est la question ? </a:t>
            </a:r>
          </a:p>
          <a:p>
            <a:pPr lvl="1"/>
            <a:r>
              <a:rPr lang="fr-FR" sz="2400" dirty="0" smtClean="0"/>
              <a:t>Qui a formul</a:t>
            </a:r>
            <a:r>
              <a:rPr lang="fr-FR" sz="2400" dirty="0"/>
              <a:t>é</a:t>
            </a:r>
            <a:r>
              <a:rPr lang="fr-FR" sz="2400" dirty="0" smtClean="0"/>
              <a:t> la déclaration ?</a:t>
            </a:r>
          </a:p>
          <a:p>
            <a:pPr lvl="1"/>
            <a:r>
              <a:rPr lang="fr-FR" sz="2400" dirty="0" smtClean="0"/>
              <a:t>Pourquoi ce document a-t-il été choisi ?</a:t>
            </a:r>
          </a:p>
          <a:p>
            <a:pPr marL="457200" lvl="1" indent="0">
              <a:buNone/>
            </a:pP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4703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le thème général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Environnement</a:t>
            </a:r>
          </a:p>
          <a:p>
            <a:pPr marL="0" indent="0">
              <a:buNone/>
            </a:pPr>
            <a:r>
              <a:rPr lang="fr-FR" sz="3800" dirty="0">
                <a:latin typeface="+mj-lt"/>
                <a:ea typeface="+mj-ea"/>
                <a:cs typeface="+mj-cs"/>
              </a:rPr>
              <a:t>Pourquoi ?</a:t>
            </a:r>
          </a:p>
          <a:p>
            <a:r>
              <a:rPr lang="fr-FR" dirty="0" smtClean="0"/>
              <a:t>Environnement est toujours d’actualité</a:t>
            </a:r>
          </a:p>
          <a:p>
            <a:r>
              <a:rPr lang="fr-FR" dirty="0" smtClean="0"/>
              <a:t>Les verts étaient au gouvernement</a:t>
            </a:r>
          </a:p>
          <a:p>
            <a:r>
              <a:rPr lang="fr-FR" dirty="0" smtClean="0"/>
              <a:t>Les drapeaux verts dans les écoles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899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à essayer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Prendre un des document</a:t>
            </a:r>
          </a:p>
          <a:p>
            <a:r>
              <a:rPr lang="fr-FR" dirty="0" smtClean="0"/>
              <a:t>Reformuler le sujet / utiliser ses propres mots</a:t>
            </a:r>
          </a:p>
          <a:p>
            <a:r>
              <a:rPr lang="fr-FR" dirty="0" smtClean="0"/>
              <a:t>Qu’est-ce que ça veut dire ?</a:t>
            </a:r>
          </a:p>
          <a:p>
            <a:r>
              <a:rPr lang="fr-FR" dirty="0" smtClean="0"/>
              <a:t>Et si on changeait le document est-ce que </a:t>
            </a:r>
            <a:r>
              <a:rPr lang="fr-FR" dirty="0" smtClean="0"/>
              <a:t>ce serait </a:t>
            </a:r>
            <a:r>
              <a:rPr lang="fr-FR" dirty="0" smtClean="0"/>
              <a:t>toujours la même réponse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63683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Autre</a:t>
            </a:r>
            <a:r>
              <a:rPr lang="en-US" dirty="0" smtClean="0"/>
              <a:t> </a:t>
            </a:r>
            <a:r>
              <a:rPr lang="en-US" dirty="0" err="1" smtClean="0"/>
              <a:t>possibilité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 du document 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Placeholder 9" descr="Untit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954" b="1954"/>
          <a:stretch>
            <a:fillRect/>
          </a:stretch>
        </p:blipFill>
        <p:spPr>
          <a:xfrm>
            <a:off x="2411760" y="2348880"/>
            <a:ext cx="3918749" cy="2827517"/>
          </a:xfrm>
          <a:prstGeom prst="rect">
            <a:avLst/>
          </a:prstGeom>
        </p:spPr>
      </p:pic>
      <p:sp>
        <p:nvSpPr>
          <p:cNvPr id="6" name="Action Button: Help 5"/>
          <p:cNvSpPr/>
          <p:nvPr/>
        </p:nvSpPr>
        <p:spPr>
          <a:xfrm>
            <a:off x="4211960" y="2362982"/>
            <a:ext cx="1512168" cy="1210034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5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9" descr="Untitled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255" b="2255"/>
          <a:stretch/>
        </p:blipFill>
        <p:spPr>
          <a:xfrm>
            <a:off x="4112846" y="2051538"/>
            <a:ext cx="2325077" cy="1299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656" y="4509120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Cela démontre l’importance de l’étude du document, de lire les </a:t>
            </a:r>
            <a:r>
              <a:rPr lang="fr-FR" dirty="0" smtClean="0">
                <a:solidFill>
                  <a:schemeClr val="bg1"/>
                </a:solidFill>
              </a:rPr>
              <a:t>instructions, de faire le rapprochement. </a:t>
            </a:r>
            <a:endParaRPr lang="fr-FR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7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Trouver les arguments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Pourquoi je suis pour ? Contre ? Je ne sais pas ?</a:t>
            </a:r>
          </a:p>
          <a:p>
            <a:r>
              <a:rPr lang="fr-FR" dirty="0" smtClean="0"/>
              <a:t>Que disent les opposants ? </a:t>
            </a:r>
          </a:p>
          <a:p>
            <a:r>
              <a:rPr lang="fr-FR" dirty="0" smtClean="0"/>
              <a:t>Que diraient mes parents ? Mes profs ? Les garçons ? Les filles ? Les jeunes ? Les personnes âgées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0597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Remue-m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ninges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Utiliser des photos qui peuvent encourager la discussion (style group talk)</a:t>
            </a:r>
          </a:p>
          <a:p>
            <a:r>
              <a:rPr lang="fr-FR" dirty="0" smtClean="0"/>
              <a:t>Mettre des mots clés au tableau </a:t>
            </a:r>
          </a:p>
          <a:p>
            <a:r>
              <a:rPr lang="fr-FR" dirty="0" smtClean="0"/>
              <a:t>Jeu d’association de mots / images (</a:t>
            </a:r>
            <a:r>
              <a:rPr lang="fr-FR" dirty="0" err="1" smtClean="0"/>
              <a:t>memory</a:t>
            </a:r>
            <a:r>
              <a:rPr lang="fr-FR" dirty="0" smtClean="0"/>
              <a:t>; domino…)</a:t>
            </a:r>
          </a:p>
          <a:p>
            <a:r>
              <a:rPr lang="fr-FR" dirty="0" smtClean="0"/>
              <a:t>Trouver un clip vidéo / un texte / un audio</a:t>
            </a:r>
          </a:p>
          <a:p>
            <a:r>
              <a:rPr lang="fr-FR" dirty="0" smtClean="0"/>
              <a:t>Organiser un mini-d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bat</a:t>
            </a:r>
          </a:p>
          <a:p>
            <a:r>
              <a:rPr lang="fr-FR" dirty="0" smtClean="0"/>
              <a:t>Donner les arguments et les classer pour ou contre (au début)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8153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fr-FR" sz="2800" b="1" dirty="0">
                <a:solidFill>
                  <a:schemeClr val="bg2">
                    <a:lumMod val="50000"/>
                  </a:schemeClr>
                </a:solidFill>
              </a:rPr>
              <a:t>Exemple </a:t>
            </a:r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de sujet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fr-FR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fr-FR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fr-FR" dirty="0" smtClean="0"/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fr-FR" dirty="0"/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fr-FR" dirty="0" smtClean="0"/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fr-FR" dirty="0"/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fr-FR" dirty="0" smtClean="0"/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fr-FR" dirty="0" smtClean="0"/>
              <a:t>La </a:t>
            </a:r>
            <a:r>
              <a:rPr lang="fr-FR" dirty="0"/>
              <a:t>France est une destination touristique idéale. Qu’en pensez-vous ?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4" name="Picture 3" descr="shutterstock_97536653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3928" y="404664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21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des profs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aider 30 élèves avec des besoins différents</a:t>
            </a:r>
          </a:p>
          <a:p>
            <a:r>
              <a:rPr lang="fr-FR" dirty="0" smtClean="0"/>
              <a:t>Par où commencer </a:t>
            </a:r>
          </a:p>
          <a:p>
            <a:r>
              <a:rPr lang="fr-FR" dirty="0" smtClean="0"/>
              <a:t> Comment faire pour que les élèves s’am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liorent à chaque fois</a:t>
            </a:r>
          </a:p>
          <a:p>
            <a:r>
              <a:rPr lang="fr-FR" dirty="0" smtClean="0"/>
              <a:t>Comment être sûr qu’ils soient bien ou même assez préparés</a:t>
            </a:r>
          </a:p>
          <a:p>
            <a:r>
              <a:rPr lang="fr-FR" dirty="0" smtClean="0"/>
              <a:t>Comment ne pas être inond</a:t>
            </a:r>
            <a:r>
              <a:rPr lang="fr-FR" dirty="0" smtClean="0">
                <a:latin typeface="Franklin Gothic Book"/>
              </a:rPr>
              <a:t>é </a:t>
            </a:r>
          </a:p>
          <a:p>
            <a:pPr marL="0" indent="0">
              <a:buNone/>
            </a:pPr>
            <a:r>
              <a:rPr lang="fr-FR" dirty="0" smtClean="0">
                <a:latin typeface="Franklin Gothic Book"/>
              </a:rPr>
              <a:t>de copies.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4437112"/>
            <a:ext cx="2915816" cy="19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620688"/>
            <a:ext cx="7583487" cy="5417042"/>
          </a:xfrm>
        </p:spPr>
        <p:txBody>
          <a:bodyPr/>
          <a:lstStyle/>
          <a:p>
            <a:r>
              <a:rPr lang="fr-FR" dirty="0"/>
              <a:t>Introduction : </a:t>
            </a:r>
          </a:p>
          <a:p>
            <a:pPr lvl="1"/>
            <a:r>
              <a:rPr lang="fr-FR" dirty="0"/>
              <a:t>J’introduis le sujet / de quoi il </a:t>
            </a:r>
            <a:r>
              <a:rPr lang="fr-FR" dirty="0" smtClean="0"/>
              <a:t>s’agit / je réfère au document</a:t>
            </a:r>
            <a:endParaRPr lang="fr-FR" dirty="0"/>
          </a:p>
          <a:p>
            <a:pPr lvl="1"/>
            <a:r>
              <a:rPr lang="fr-FR" dirty="0"/>
              <a:t>Je donne mon opinion / ce que je vais expliquer</a:t>
            </a:r>
          </a:p>
          <a:p>
            <a:pPr marL="457200" lvl="1" indent="0">
              <a:buNone/>
            </a:pPr>
            <a:r>
              <a:rPr lang="fr-FR" i="1" dirty="0"/>
              <a:t>La </a:t>
            </a:r>
            <a:r>
              <a:rPr lang="fr-FR" i="1" dirty="0" smtClean="0"/>
              <a:t>France, comme le montre ce dessin, symbole </a:t>
            </a:r>
            <a:r>
              <a:rPr lang="fr-FR" i="1" dirty="0"/>
              <a:t>de mode, de gastronomie, et de grandeur est-elle la meilleure destination touristique ? Je suis d’accord jusqu’à un certain point. Je crois qu’il y a des arguments pour et contre. </a:t>
            </a:r>
          </a:p>
        </p:txBody>
      </p:sp>
    </p:spTree>
    <p:extLst>
      <p:ext uri="{BB962C8B-B14F-4D97-AF65-F5344CB8AC3E}">
        <p14:creationId xmlns:p14="http://schemas.microsoft.com/office/powerpoint/2010/main" xmlns="" val="37987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80728"/>
            <a:ext cx="7583487" cy="5057002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/>
              <a:t>Argument 1 : </a:t>
            </a:r>
            <a:endParaRPr lang="fr-FR" u="sng" dirty="0" smtClean="0"/>
          </a:p>
          <a:p>
            <a:pPr lvl="1"/>
            <a:r>
              <a:rPr lang="fr-FR" dirty="0"/>
              <a:t>Un nom / pas de phrases complètes</a:t>
            </a:r>
          </a:p>
          <a:p>
            <a:pPr marL="0" indent="0">
              <a:buNone/>
            </a:pPr>
            <a:r>
              <a:rPr lang="fr-FR" dirty="0"/>
              <a:t>       </a:t>
            </a:r>
            <a:r>
              <a:rPr lang="fr-FR" i="1" dirty="0"/>
              <a:t>La proximité : pour les Européens; faciliter </a:t>
            </a:r>
            <a:r>
              <a:rPr lang="fr-FR" i="1" dirty="0" smtClean="0"/>
              <a:t>de </a:t>
            </a:r>
            <a:r>
              <a:rPr lang="fr-FR" i="1" dirty="0"/>
              <a:t>voyager.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u="sng" dirty="0" smtClean="0"/>
              <a:t>Argument 2 : </a:t>
            </a:r>
          </a:p>
          <a:p>
            <a:pPr lvl="1"/>
            <a:r>
              <a:rPr lang="fr-FR" dirty="0"/>
              <a:t>Un nom / pas de phrases complètes</a:t>
            </a:r>
          </a:p>
          <a:p>
            <a:pPr marL="536575" lvl="1" indent="-79375">
              <a:buNone/>
            </a:pPr>
            <a:r>
              <a:rPr lang="fr-FR" dirty="0"/>
              <a:t> </a:t>
            </a:r>
            <a:r>
              <a:rPr lang="fr-FR" dirty="0" smtClean="0"/>
              <a:t>Les richesses </a:t>
            </a:r>
            <a:r>
              <a:rPr lang="fr-FR" dirty="0"/>
              <a:t>touristiques : les plages; Paris; les montagnes </a:t>
            </a:r>
            <a:r>
              <a:rPr lang="fr-FR" dirty="0" smtClean="0"/>
              <a:t>l’hiver; la gastronomie </a:t>
            </a:r>
            <a:r>
              <a:rPr lang="fr-FR" dirty="0"/>
              <a:t>…</a:t>
            </a:r>
          </a:p>
          <a:p>
            <a:pPr marL="0" indent="0">
              <a:buNone/>
            </a:pPr>
            <a:endParaRPr lang="fr-FR" dirty="0" smtClean="0"/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fr-FR" sz="2400" u="sng" dirty="0"/>
              <a:t>Argument 3 : 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nom / pas de phrases complètes</a:t>
            </a:r>
          </a:p>
          <a:p>
            <a:pPr marL="536575" lvl="1" indent="-79375">
              <a:buNone/>
            </a:pPr>
            <a:r>
              <a:rPr lang="fr-FR" dirty="0"/>
              <a:t> </a:t>
            </a:r>
            <a:r>
              <a:rPr lang="fr-FR" dirty="0" smtClean="0"/>
              <a:t>Le coût de la vie : prix des visites; l’arnaque sur les lieux touristiques…</a:t>
            </a:r>
            <a:endParaRPr lang="fr-FR" u="sng" dirty="0"/>
          </a:p>
          <a:p>
            <a:pPr marL="536575" lvl="1" indent="-79375">
              <a:buNone/>
            </a:pPr>
            <a:endParaRPr lang="fr-FR" sz="24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51929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smtClean="0"/>
              <a:t>Argument 4 : </a:t>
            </a:r>
          </a:p>
          <a:p>
            <a:pPr lvl="1"/>
            <a:r>
              <a:rPr lang="fr-FR" dirty="0"/>
              <a:t>Un nom / pas de phrases complètes</a:t>
            </a:r>
          </a:p>
          <a:p>
            <a:pPr marL="457200" lvl="1" indent="0">
              <a:buNone/>
            </a:pPr>
            <a:r>
              <a:rPr lang="fr-FR" dirty="0"/>
              <a:t>La langue : obligation de parler français; </a:t>
            </a:r>
            <a:r>
              <a:rPr lang="fr-FR" dirty="0" smtClean="0"/>
              <a:t>amabilité </a:t>
            </a:r>
            <a:r>
              <a:rPr lang="fr-FR" dirty="0"/>
              <a:t>des français si on </a:t>
            </a:r>
            <a:r>
              <a:rPr lang="fr-FR" dirty="0" smtClean="0"/>
              <a:t>ne parle </a:t>
            </a:r>
            <a:r>
              <a:rPr lang="fr-FR" dirty="0"/>
              <a:t>pas français. </a:t>
            </a:r>
          </a:p>
          <a:p>
            <a:pPr marL="0" indent="0">
              <a:buNone/>
            </a:pPr>
            <a:endParaRPr lang="fr-FR" u="sng" dirty="0" smtClean="0"/>
          </a:p>
          <a:p>
            <a:r>
              <a:rPr lang="fr-FR" u="sng" dirty="0" smtClean="0"/>
              <a:t>Conclusion</a:t>
            </a:r>
          </a:p>
          <a:p>
            <a:pPr lvl="1"/>
            <a:r>
              <a:rPr lang="fr-FR" dirty="0" smtClean="0"/>
              <a:t>Reprendre les arguments</a:t>
            </a:r>
          </a:p>
          <a:p>
            <a:pPr marL="457200" lvl="1" indent="0">
              <a:buNone/>
            </a:pPr>
            <a:r>
              <a:rPr lang="fr-FR" dirty="0" smtClean="0"/>
              <a:t>Il n’y a aucun doute qu’il y a des avantages et des inconvénients </a:t>
            </a:r>
            <a:r>
              <a:rPr lang="fr-FR" dirty="0" smtClean="0"/>
              <a:t>à </a:t>
            </a:r>
            <a:r>
              <a:rPr lang="fr-FR" dirty="0" smtClean="0"/>
              <a:t>aller en France en vacances. Cependant, comment 80 </a:t>
            </a:r>
            <a:r>
              <a:rPr lang="fr-FR" dirty="0" smtClean="0"/>
              <a:t>millions </a:t>
            </a:r>
            <a:r>
              <a:rPr lang="fr-FR" dirty="0" smtClean="0"/>
              <a:t>de personnes par an peuvent-elles avoir tort ?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3551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plan doit accompagner chaque dissertation – pas de plan, pas de </a:t>
            </a:r>
            <a:r>
              <a:rPr lang="fr-FR" dirty="0" err="1" smtClean="0"/>
              <a:t>dissert</a:t>
            </a:r>
            <a:r>
              <a:rPr lang="fr-FR" dirty="0" smtClean="0"/>
              <a:t> corrigée. </a:t>
            </a:r>
          </a:p>
          <a:p>
            <a:r>
              <a:rPr lang="fr-FR" dirty="0" smtClean="0"/>
              <a:t>Faire des plans avec des sujets (surtout les sujets des annales)</a:t>
            </a:r>
          </a:p>
          <a:p>
            <a:r>
              <a:rPr lang="fr-FR" dirty="0" smtClean="0"/>
              <a:t>Leur donner des textes et demander de trouver le plan</a:t>
            </a:r>
          </a:p>
          <a:p>
            <a:r>
              <a:rPr lang="fr-FR" dirty="0" smtClean="0"/>
              <a:t>Ecrire des plans mais en désordre. Retrouver l’argumentation.</a:t>
            </a:r>
          </a:p>
          <a:p>
            <a:r>
              <a:rPr lang="fr-FR" dirty="0" smtClean="0"/>
              <a:t>Associer le plan au bon document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8109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mots clés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40851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Etape très importante</a:t>
            </a:r>
          </a:p>
          <a:p>
            <a:r>
              <a:rPr lang="fr-FR" dirty="0" smtClean="0"/>
              <a:t>Souvent bâclée par les élèves</a:t>
            </a:r>
          </a:p>
          <a:p>
            <a:r>
              <a:rPr lang="fr-FR" dirty="0" smtClean="0"/>
              <a:t>A faire en devoirs, en interro mais aussi en juin !</a:t>
            </a:r>
            <a:endParaRPr lang="fr-FR" dirty="0"/>
          </a:p>
          <a:p>
            <a:r>
              <a:rPr lang="fr-FR" dirty="0" smtClean="0"/>
              <a:t>Important d’avoir fait ce travail pendant l’année pour l’examen</a:t>
            </a:r>
          </a:p>
          <a:p>
            <a:r>
              <a:rPr lang="fr-FR" dirty="0" smtClean="0"/>
              <a:t>Le jour de l’examen c’est ce qui peut </a:t>
            </a:r>
            <a:r>
              <a:rPr lang="fr-FR" dirty="0" smtClean="0"/>
              <a:t>décider </a:t>
            </a:r>
            <a:r>
              <a:rPr lang="fr-FR" dirty="0" smtClean="0"/>
              <a:t>si on choisit un sujet ou pas</a:t>
            </a:r>
          </a:p>
          <a:p>
            <a:r>
              <a:rPr lang="fr-FR" dirty="0" smtClean="0"/>
              <a:t>Il faut être méthodique</a:t>
            </a:r>
          </a:p>
          <a:p>
            <a:r>
              <a:rPr lang="fr-FR" dirty="0" smtClean="0"/>
              <a:t>Essayer de trouver des synonymes pour aider a la compréhension écrite.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272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124744"/>
            <a:ext cx="7583487" cy="491298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classer par thèmes</a:t>
            </a:r>
          </a:p>
          <a:p>
            <a:r>
              <a:rPr lang="fr-FR" dirty="0" smtClean="0"/>
              <a:t>Ne pas oublier d’apprendre le genre des noms</a:t>
            </a:r>
          </a:p>
          <a:p>
            <a:r>
              <a:rPr lang="fr-FR" dirty="0" smtClean="0"/>
              <a:t>Bien trouver toute la famille :</a:t>
            </a:r>
          </a:p>
          <a:p>
            <a:pPr lvl="1"/>
            <a:r>
              <a:rPr lang="fr-FR" dirty="0" smtClean="0"/>
              <a:t>L’environnement (m)</a:t>
            </a:r>
          </a:p>
          <a:p>
            <a:pPr lvl="1"/>
            <a:r>
              <a:rPr lang="fr-FR" dirty="0" smtClean="0"/>
              <a:t>Environnemental (e) (</a:t>
            </a:r>
            <a:r>
              <a:rPr lang="fr-FR" dirty="0" err="1" smtClean="0"/>
              <a:t>adj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Environnementaliste (m/f)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Polluer (régulier) = contaminer </a:t>
            </a:r>
          </a:p>
          <a:p>
            <a:pPr lvl="1"/>
            <a:r>
              <a:rPr lang="fr-FR" dirty="0" smtClean="0"/>
              <a:t>La pollution = la contamination </a:t>
            </a:r>
          </a:p>
          <a:p>
            <a:pPr lvl="1"/>
            <a:r>
              <a:rPr lang="fr-FR" dirty="0" smtClean="0"/>
              <a:t>Le pollueur / la pollueuse = le contaminateur / la contaminatrice</a:t>
            </a:r>
          </a:p>
          <a:p>
            <a:pPr lvl="1"/>
            <a:r>
              <a:rPr lang="fr-FR" dirty="0" smtClean="0"/>
              <a:t>Pollu</a:t>
            </a:r>
            <a:r>
              <a:rPr lang="fr-FR" dirty="0" smtClean="0">
                <a:latin typeface="Franklin Gothic Book"/>
              </a:rPr>
              <a:t>é(e)</a:t>
            </a:r>
            <a:r>
              <a:rPr lang="fr-FR" dirty="0" smtClean="0"/>
              <a:t> = contamin</a:t>
            </a:r>
            <a:r>
              <a:rPr lang="fr-FR" dirty="0"/>
              <a:t>é </a:t>
            </a:r>
            <a:r>
              <a:rPr lang="fr-FR" dirty="0" smtClean="0"/>
              <a:t>(e)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8038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faciliter l’apprentissage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Quizlet</a:t>
            </a:r>
            <a:endParaRPr lang="fr-FR" dirty="0"/>
          </a:p>
          <a:p>
            <a:r>
              <a:rPr lang="fr-FR" dirty="0" err="1">
                <a:hlinkClick r:id="rId3"/>
              </a:rPr>
              <a:t>Qr</a:t>
            </a:r>
            <a:r>
              <a:rPr lang="fr-FR" dirty="0">
                <a:hlinkClick r:id="rId3"/>
              </a:rPr>
              <a:t> codes</a:t>
            </a:r>
            <a:endParaRPr lang="fr-FR" dirty="0"/>
          </a:p>
          <a:p>
            <a:r>
              <a:rPr lang="fr-FR" dirty="0" smtClean="0"/>
              <a:t>Mini-dictionnaire</a:t>
            </a:r>
            <a:endParaRPr lang="fr-FR" dirty="0"/>
          </a:p>
          <a:p>
            <a:r>
              <a:rPr lang="fr-FR" dirty="0"/>
              <a:t>Verbes – </a:t>
            </a:r>
            <a:r>
              <a:rPr lang="fr-FR" dirty="0" smtClean="0"/>
              <a:t>coder les irréguliers</a:t>
            </a:r>
          </a:p>
          <a:p>
            <a:r>
              <a:rPr lang="fr-FR" dirty="0" smtClean="0"/>
              <a:t>Trouver l’intrus</a:t>
            </a:r>
          </a:p>
          <a:p>
            <a:r>
              <a:rPr lang="fr-FR" dirty="0" smtClean="0"/>
              <a:t>Les mots crois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s (</a:t>
            </a:r>
            <a:r>
              <a:rPr lang="fr-FR" dirty="0" smtClean="0">
                <a:hlinkClick r:id="rId4"/>
              </a:rPr>
              <a:t>www.puzzlemaker.com</a:t>
            </a:r>
            <a:r>
              <a:rPr lang="fr-FR" dirty="0" smtClean="0"/>
              <a:t>)</a:t>
            </a:r>
          </a:p>
          <a:p>
            <a:r>
              <a:rPr lang="fr-FR" dirty="0" smtClean="0"/>
              <a:t>Les murs de nos classes</a:t>
            </a:r>
          </a:p>
          <a:p>
            <a:r>
              <a:rPr lang="fr-FR" dirty="0" smtClean="0"/>
              <a:t>Compétitions entre classes</a:t>
            </a:r>
          </a:p>
          <a:p>
            <a:r>
              <a:rPr lang="fr-FR" dirty="0" smtClean="0"/>
              <a:t>Révision au moment de l’appel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8998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Expressions et connecteurs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5400" b="1" dirty="0" smtClean="0">
                <a:solidFill>
                  <a:schemeClr val="bg2">
                    <a:lumMod val="50000"/>
                  </a:schemeClr>
                </a:solidFill>
              </a:rPr>
              <a:t>Attention !</a:t>
            </a:r>
          </a:p>
          <a:p>
            <a:endParaRPr lang="fr-FR" dirty="0"/>
          </a:p>
          <a:p>
            <a:r>
              <a:rPr lang="fr-FR" dirty="0" smtClean="0"/>
              <a:t>Vigilance à l’accumulation d’expressions, de proverbes qui font sonner faux</a:t>
            </a:r>
          </a:p>
          <a:p>
            <a:r>
              <a:rPr lang="fr-FR" dirty="0" smtClean="0"/>
              <a:t>Il faut choisir la qualité à la quantité</a:t>
            </a:r>
          </a:p>
          <a:p>
            <a:r>
              <a:rPr lang="fr-FR" dirty="0" smtClean="0"/>
              <a:t>Il faut ce qu’on maîtrise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Oui aux expressions et aux connecteurs mais avec modération !</a:t>
            </a:r>
            <a:endParaRPr lang="fr-FR" sz="4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52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connecteurs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L’ordre</a:t>
            </a:r>
          </a:p>
          <a:p>
            <a:r>
              <a:rPr lang="fr-FR" dirty="0"/>
              <a:t>puis, premièrement…, ensuite, d’une part … d’autre part, non seulement … mais encore, avant tout, d’abord …..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L’ajout</a:t>
            </a:r>
            <a:endParaRPr lang="fr-FR" dirty="0" smtClean="0"/>
          </a:p>
          <a:p>
            <a:r>
              <a:rPr lang="fr-FR" dirty="0"/>
              <a:t>et, de plus, en outre, par ailleurs, surtout, </a:t>
            </a:r>
            <a:r>
              <a:rPr lang="fr-FR" dirty="0" smtClean="0"/>
              <a:t>puis, </a:t>
            </a:r>
            <a:r>
              <a:rPr lang="fr-FR" dirty="0"/>
              <a:t>ensuite, enfin, d’une part, d’autre part, non seulement … mais encore, voire, de surcroît, d’ailleurs, avec, en plus de, outre, quant à, ou, outre que, sans compter que …..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124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196752"/>
            <a:ext cx="7583487" cy="4840978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L’opposition</a:t>
            </a:r>
            <a:endParaRPr lang="fr-FR" dirty="0" smtClean="0"/>
          </a:p>
          <a:p>
            <a:r>
              <a:rPr lang="fr-FR" dirty="0"/>
              <a:t>mais, cependant, en revanche, or, toutefois, pourtant, au contraire, néanmoins, malgré, en dépit de, sauf, hormis, excepté, tandis que, pendant que, alors que, tant + adverbe + adjectif + que, tout que, loin que, bien que, quoique, sans que, si … que, quel que + verbe être + non …..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La cause</a:t>
            </a:r>
            <a:endParaRPr lang="fr-FR" dirty="0" smtClean="0"/>
          </a:p>
          <a:p>
            <a:r>
              <a:rPr lang="fr-FR" dirty="0"/>
              <a:t>car, parce que, par, grâce à, en effet, en raison de, du fait que, dans la mesure où, à cause de, faute de, puisque, sous prétexte que, d’autant plus que, comme, étant donné que, vu que, non que …..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2632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de l’examen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L’expression écrite est très ouverte</a:t>
            </a:r>
          </a:p>
          <a:p>
            <a:r>
              <a:rPr lang="fr-FR" dirty="0" smtClean="0"/>
              <a:t>Le document peut prendre plusieurs formes</a:t>
            </a:r>
          </a:p>
          <a:p>
            <a:r>
              <a:rPr lang="fr-FR" dirty="0" smtClean="0"/>
              <a:t>Le document peut porter sur n’importe quel thème</a:t>
            </a:r>
          </a:p>
          <a:p>
            <a:r>
              <a:rPr lang="fr-FR" dirty="0" smtClean="0"/>
              <a:t>La notation est basée sur la communication donc la compréhension du sujet et son interprétation. </a:t>
            </a:r>
          </a:p>
          <a:p>
            <a:r>
              <a:rPr lang="fr-FR" dirty="0" smtClean="0"/>
              <a:t>La deuxième partie de la note sur la langue. La tendance des élèves </a:t>
            </a:r>
            <a:r>
              <a:rPr lang="fr-FR" dirty="0" smtClean="0"/>
              <a:t>à </a:t>
            </a:r>
            <a:r>
              <a:rPr lang="fr-FR" dirty="0" smtClean="0"/>
              <a:t>vouloir trop en faire.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4138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80728"/>
            <a:ext cx="7583487" cy="5057002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conséquence </a:t>
            </a:r>
            <a:endParaRPr lang="fr-FR" dirty="0" smtClean="0"/>
          </a:p>
          <a:p>
            <a:r>
              <a:rPr lang="fr-FR" dirty="0" smtClean="0"/>
              <a:t>ainsi, </a:t>
            </a:r>
            <a:r>
              <a:rPr lang="fr-FR" dirty="0"/>
              <a:t>en conséquence, par suite, de là, dès lors, par conséquent, aussi, de manière à, de façon à, si bien que, de sorte que, tellement que, au point … que, de manière que, de façon que, tant … que, si … que, à tel point que, trop pour que, que, assez pour que </a:t>
            </a:r>
            <a:r>
              <a:rPr lang="fr-FR" dirty="0" smtClean="0"/>
              <a:t>…..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condition</a:t>
            </a:r>
            <a:endParaRPr lang="fr-FR" dirty="0"/>
          </a:p>
          <a:p>
            <a:r>
              <a:rPr lang="fr-FR" dirty="0"/>
              <a:t>si, peut-être, probablement, sans doute, éventuellement, à condition de, avec, en cas de, pour que, suivant </a:t>
            </a:r>
            <a:r>
              <a:rPr lang="fr-FR" dirty="0" smtClean="0"/>
              <a:t>que, </a:t>
            </a:r>
            <a:r>
              <a:rPr lang="fr-FR" dirty="0"/>
              <a:t>à supposer que, à moins que, à condition que, en admettant que, pour peu que, au cas où, dans l’hypothèse où, quand bien même, </a:t>
            </a:r>
            <a:r>
              <a:rPr lang="fr-FR" dirty="0" smtClean="0"/>
              <a:t>pourvu </a:t>
            </a:r>
            <a:r>
              <a:rPr lang="fr-FR" dirty="0"/>
              <a:t>que….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06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80728"/>
            <a:ext cx="7583487" cy="505700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comparaison</a:t>
            </a:r>
            <a:endParaRPr lang="fr-FR" dirty="0" smtClean="0"/>
          </a:p>
          <a:p>
            <a:r>
              <a:rPr lang="fr-FR" dirty="0"/>
              <a:t>ou, de même, ainsi, </a:t>
            </a:r>
            <a:r>
              <a:rPr lang="fr-FR" dirty="0" smtClean="0"/>
              <a:t>également, </a:t>
            </a:r>
            <a:r>
              <a:rPr lang="fr-FR" dirty="0"/>
              <a:t>à l’image de, contrairement à, conformément à, comme, de même que, ainsi que / aussi … que, autant … que, tel … que, plus … que, plutôt … que, moins … que</a:t>
            </a:r>
            <a:r>
              <a:rPr lang="fr-FR" dirty="0" smtClean="0"/>
              <a:t>…..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Le but</a:t>
            </a:r>
            <a:endParaRPr lang="fr-FR" dirty="0"/>
          </a:p>
          <a:p>
            <a:r>
              <a:rPr lang="fr-FR" dirty="0"/>
              <a:t>pour, dans le but de, afin de, pour que, afin que, de crainte que, de peur que…..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L’alternative</a:t>
            </a:r>
            <a:endParaRPr lang="fr-FR" dirty="0" smtClean="0"/>
          </a:p>
          <a:p>
            <a:r>
              <a:rPr lang="fr-FR" dirty="0" smtClean="0"/>
              <a:t>ou</a:t>
            </a:r>
            <a:r>
              <a:rPr lang="fr-FR" dirty="0"/>
              <a:t>, autrement, sinon, soit … soit, ou … ou…..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259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52736"/>
            <a:ext cx="7583487" cy="498499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L’explication</a:t>
            </a:r>
            <a:endParaRPr lang="fr-FR" dirty="0" smtClean="0"/>
          </a:p>
          <a:p>
            <a:r>
              <a:rPr lang="fr-FR" dirty="0"/>
              <a:t>c’est-à-dire, en effet, en d’autres termes</a:t>
            </a:r>
            <a:r>
              <a:rPr lang="fr-FR" dirty="0" smtClean="0"/>
              <a:t>…..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L’illustration</a:t>
            </a:r>
            <a:endParaRPr lang="fr-FR" dirty="0" smtClean="0"/>
          </a:p>
          <a:p>
            <a:r>
              <a:rPr lang="fr-FR" dirty="0"/>
              <a:t>par exemple, c’est ainsi que, comme, c’est le cas de</a:t>
            </a:r>
            <a:r>
              <a:rPr lang="fr-FR" dirty="0" smtClean="0"/>
              <a:t>….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La conclusion</a:t>
            </a:r>
            <a:endParaRPr lang="fr-FR" dirty="0" smtClean="0"/>
          </a:p>
          <a:p>
            <a:r>
              <a:rPr lang="fr-FR" dirty="0"/>
              <a:t>tout compte fait, tout bien considéré, en somme, en conclusion, finalement, somme toute, </a:t>
            </a:r>
            <a:r>
              <a:rPr lang="fr-FR" dirty="0" smtClean="0"/>
              <a:t>en </a:t>
            </a:r>
            <a:r>
              <a:rPr lang="fr-FR" dirty="0"/>
              <a:t>définitive, après tout, en dernière analyse, en dernier lieu, </a:t>
            </a:r>
            <a:r>
              <a:rPr lang="fr-FR" dirty="0" smtClean="0"/>
              <a:t>au </a:t>
            </a:r>
            <a:r>
              <a:rPr lang="fr-FR" dirty="0"/>
              <a:t>terme de l’analyse, au fond, pour conclure, en bref, en guise </a:t>
            </a:r>
            <a:r>
              <a:rPr lang="fr-FR" dirty="0" smtClean="0"/>
              <a:t>de conclusion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6236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brouillon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Doit suivre le plan</a:t>
            </a:r>
          </a:p>
          <a:p>
            <a:r>
              <a:rPr lang="fr-FR" dirty="0" smtClean="0"/>
              <a:t>Doit avoir les mots clés (recherch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s / appris)</a:t>
            </a:r>
          </a:p>
          <a:p>
            <a:r>
              <a:rPr lang="fr-FR" dirty="0" smtClean="0"/>
              <a:t>Doit être rendu avec la version finale</a:t>
            </a:r>
          </a:p>
          <a:p>
            <a:r>
              <a:rPr lang="fr-FR" dirty="0" smtClean="0"/>
              <a:t>Evaluation par les paires selon les critères </a:t>
            </a:r>
          </a:p>
          <a:p>
            <a:r>
              <a:rPr lang="fr-FR" dirty="0" smtClean="0"/>
              <a:t>Echange de brouillons entre élèves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8053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critères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Crayons rouge / bleu /vert</a:t>
            </a:r>
          </a:p>
          <a:p>
            <a:r>
              <a:rPr lang="fr-FR" dirty="0" smtClean="0"/>
              <a:t>Relire le brouillon sans regarder le plan</a:t>
            </a:r>
          </a:p>
          <a:p>
            <a:r>
              <a:rPr lang="fr-FR" dirty="0" smtClean="0"/>
              <a:t>Dans la marge, notez : </a:t>
            </a:r>
          </a:p>
          <a:p>
            <a:pPr lvl="1"/>
            <a:r>
              <a:rPr lang="fr-FR" dirty="0"/>
              <a:t>Intro</a:t>
            </a:r>
          </a:p>
          <a:p>
            <a:pPr lvl="1"/>
            <a:r>
              <a:rPr lang="fr-FR" dirty="0" err="1"/>
              <a:t>Arg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Arg</a:t>
            </a:r>
            <a:r>
              <a:rPr lang="fr-FR" dirty="0"/>
              <a:t> 2</a:t>
            </a:r>
          </a:p>
          <a:p>
            <a:pPr lvl="1"/>
            <a:r>
              <a:rPr lang="fr-FR" dirty="0" err="1"/>
              <a:t>Arg</a:t>
            </a:r>
            <a:r>
              <a:rPr lang="fr-FR" dirty="0"/>
              <a:t> 3</a:t>
            </a:r>
          </a:p>
          <a:p>
            <a:pPr lvl="1"/>
            <a:r>
              <a:rPr lang="fr-FR" dirty="0" err="1"/>
              <a:t>Arg</a:t>
            </a:r>
            <a:r>
              <a:rPr lang="fr-FR" dirty="0"/>
              <a:t> 4</a:t>
            </a:r>
          </a:p>
          <a:p>
            <a:pPr lvl="1"/>
            <a:r>
              <a:rPr lang="fr-FR" dirty="0"/>
              <a:t>Conclusion </a:t>
            </a:r>
          </a:p>
          <a:p>
            <a:pPr marL="457200" lvl="1" indent="0">
              <a:buNone/>
            </a:pPr>
            <a:r>
              <a:rPr lang="fr-FR" dirty="0" smtClean="0"/>
              <a:t>Attention les arguments doivent être tous différents !</a:t>
            </a:r>
          </a:p>
          <a:p>
            <a:r>
              <a:rPr lang="fr-FR" dirty="0" smtClean="0"/>
              <a:t>Notez en bas de page ce qui manque </a:t>
            </a:r>
          </a:p>
        </p:txBody>
      </p:sp>
    </p:spTree>
    <p:extLst>
      <p:ext uri="{BB962C8B-B14F-4D97-AF65-F5344CB8AC3E}">
        <p14:creationId xmlns:p14="http://schemas.microsoft.com/office/powerpoint/2010/main" xmlns="" val="52874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04664"/>
            <a:ext cx="7583487" cy="5633066"/>
          </a:xfrm>
        </p:spPr>
        <p:txBody>
          <a:bodyPr/>
          <a:lstStyle/>
          <a:p>
            <a:r>
              <a:rPr lang="fr-FR" dirty="0" smtClean="0"/>
              <a:t>Souligner en rouge tous les connecteurs bien utilisés. </a:t>
            </a:r>
          </a:p>
          <a:p>
            <a:r>
              <a:rPr lang="fr-FR" dirty="0" smtClean="0"/>
              <a:t>Souligner en vert tous les verbes qui sont corrects. Si vous </a:t>
            </a:r>
            <a:r>
              <a:rPr lang="fr-FR" dirty="0" smtClean="0"/>
              <a:t>travaillez </a:t>
            </a:r>
            <a:r>
              <a:rPr lang="fr-FR" dirty="0" smtClean="0"/>
              <a:t>le conditionnel ou le subjonctif. Mettre une étoile à ces verbes-là. </a:t>
            </a:r>
          </a:p>
          <a:p>
            <a:r>
              <a:rPr lang="fr-FR" dirty="0" smtClean="0"/>
              <a:t>Encadrer en bleu tout le vocabulaire clé. Compter le nombre de lignes. Compter le nombre de vocabulaire clé. Il devrait y en avoir 1 pour 2.</a:t>
            </a:r>
          </a:p>
          <a:p>
            <a:r>
              <a:rPr lang="fr-FR" dirty="0" smtClean="0"/>
              <a:t>Encercler en rouge les adverbes. Les compter. </a:t>
            </a:r>
            <a:r>
              <a:rPr lang="fr-FR" dirty="0"/>
              <a:t>Il devrait y en avoir 1 pour </a:t>
            </a:r>
            <a:r>
              <a:rPr lang="fr-FR" dirty="0" smtClean="0"/>
              <a:t>4.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4013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48680"/>
            <a:ext cx="7583487" cy="54890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Demander au correcteur de faire deux commentaires : </a:t>
            </a:r>
          </a:p>
          <a:p>
            <a:pPr lvl="1"/>
            <a:r>
              <a:rPr lang="fr-FR" dirty="0"/>
              <a:t>Un de félicitation</a:t>
            </a:r>
          </a:p>
          <a:p>
            <a:pPr lvl="1"/>
            <a:r>
              <a:rPr lang="fr-FR" dirty="0"/>
              <a:t>Un d’amélioration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Pourquoi faire ce travail ?</a:t>
            </a:r>
          </a:p>
          <a:p>
            <a:pPr lvl="1"/>
            <a:r>
              <a:rPr lang="fr-FR" dirty="0" smtClean="0"/>
              <a:t>Prendre conscience de ce qui est demand</a:t>
            </a:r>
            <a:r>
              <a:rPr lang="fr-FR" dirty="0" smtClean="0">
                <a:latin typeface="Franklin Gothic Book"/>
              </a:rPr>
              <a:t>é</a:t>
            </a:r>
            <a:endParaRPr lang="fr-FR" dirty="0" smtClean="0"/>
          </a:p>
          <a:p>
            <a:pPr lvl="1"/>
            <a:r>
              <a:rPr lang="fr-FR" dirty="0" smtClean="0"/>
              <a:t>Encourage les élèves à se dépasser car c’est un paire qui va lire en premier</a:t>
            </a:r>
          </a:p>
          <a:p>
            <a:pPr lvl="1"/>
            <a:r>
              <a:rPr lang="fr-FR" dirty="0" smtClean="0"/>
              <a:t>Les élèves apprennent eux-mêmes à distinguer le bon du mauvais</a:t>
            </a:r>
          </a:p>
          <a:p>
            <a:pPr lvl="1"/>
            <a:r>
              <a:rPr lang="fr-FR" dirty="0" smtClean="0"/>
              <a:t>Encourage car on peut voir que ce qu’on fait ce n’est pas si mal que ça. </a:t>
            </a:r>
          </a:p>
          <a:p>
            <a:pPr lvl="1"/>
            <a:r>
              <a:rPr lang="fr-FR" dirty="0" smtClean="0"/>
              <a:t>Aide son propre travail</a:t>
            </a:r>
          </a:p>
          <a:p>
            <a:pPr lvl="1"/>
            <a:r>
              <a:rPr lang="fr-FR" dirty="0" smtClean="0"/>
              <a:t>Encourage à écrire plus simplement et clairement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25189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96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Il </a:t>
            </a:r>
            <a:r>
              <a:rPr lang="fr-FR" sz="96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ne reste plus qu’à…</a:t>
            </a:r>
          </a:p>
          <a:p>
            <a:pPr marL="0" indent="0" algn="ctr">
              <a:buNone/>
            </a:pPr>
            <a:r>
              <a:rPr lang="fr-FR" sz="96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demander</a:t>
            </a:r>
            <a:endParaRPr lang="fr-FR" sz="9600" dirty="0">
              <a:ln w="13970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6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 programme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Première étape : Donner le sujet et chercher les arguments </a:t>
            </a:r>
          </a:p>
          <a:p>
            <a:r>
              <a:rPr lang="fr-FR" dirty="0" smtClean="0"/>
              <a:t>Deuxième </a:t>
            </a:r>
            <a:r>
              <a:rPr lang="fr-FR" dirty="0"/>
              <a:t>étape</a:t>
            </a:r>
            <a:r>
              <a:rPr lang="fr-FR" dirty="0" smtClean="0"/>
              <a:t> : Construire le plan (évaluer / corriger)</a:t>
            </a:r>
          </a:p>
          <a:p>
            <a:r>
              <a:rPr lang="fr-FR" dirty="0" smtClean="0"/>
              <a:t>Troisième </a:t>
            </a:r>
            <a:r>
              <a:rPr lang="fr-FR" dirty="0"/>
              <a:t>étape</a:t>
            </a:r>
            <a:r>
              <a:rPr lang="fr-FR" dirty="0" smtClean="0"/>
              <a:t> : Rechercher les mots clés</a:t>
            </a:r>
          </a:p>
          <a:p>
            <a:r>
              <a:rPr lang="fr-FR" dirty="0" smtClean="0"/>
              <a:t>Quatrième étape : Le brouillon </a:t>
            </a:r>
          </a:p>
          <a:p>
            <a:r>
              <a:rPr lang="fr-FR" dirty="0" smtClean="0"/>
              <a:t>Cinquième étape : Evaluation selon critères</a:t>
            </a:r>
          </a:p>
          <a:p>
            <a:r>
              <a:rPr lang="fr-FR" dirty="0" smtClean="0"/>
              <a:t>Sixième étape : Amélioration du brouillon</a:t>
            </a:r>
          </a:p>
          <a:p>
            <a:r>
              <a:rPr lang="fr-FR" dirty="0" smtClean="0"/>
              <a:t>Septième étape : Première correction du professeur (commentaire et souligner)</a:t>
            </a:r>
          </a:p>
          <a:p>
            <a:r>
              <a:rPr lang="fr-FR" dirty="0" smtClean="0"/>
              <a:t>Huitième étape : Correction et version finale</a:t>
            </a:r>
          </a:p>
          <a:p>
            <a:r>
              <a:rPr lang="fr-FR" dirty="0" smtClean="0"/>
              <a:t>Neuvième étape : Correction par le professeur (note)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3398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463040"/>
          </a:xfrm>
        </p:spPr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Français pour les profs de français langue étrangère</a:t>
            </a:r>
          </a:p>
          <a:p>
            <a:endParaRPr lang="fr-FR" dirty="0"/>
          </a:p>
          <a:p>
            <a:r>
              <a:rPr lang="fr-FR" dirty="0" smtClean="0"/>
              <a:t>	@</a:t>
            </a:r>
            <a:r>
              <a:rPr lang="fr-FR" dirty="0" err="1" smtClean="0"/>
              <a:t>sandrinepk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1520" y="2276872"/>
            <a:ext cx="8830816" cy="1463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b="0" kern="1200" cap="none" spc="0" baseline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/>
              <a:t>www.lcdsandrine.com</a:t>
            </a:r>
            <a:endParaRPr lang="fr-FR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1273024" cy="62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4653136"/>
            <a:ext cx="1283940" cy="7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76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problème de l’inspection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faut enseigner en prenant compte des besoins individuels. </a:t>
            </a:r>
          </a:p>
          <a:p>
            <a:r>
              <a:rPr lang="fr-FR" dirty="0" smtClean="0"/>
              <a:t>Il faut intégrer l’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valuation pour l’apprentissage (</a:t>
            </a:r>
            <a:r>
              <a:rPr lang="fr-FR" dirty="0" err="1" smtClean="0"/>
              <a:t>AfL</a:t>
            </a:r>
            <a:r>
              <a:rPr lang="fr-FR" dirty="0" smtClean="0"/>
              <a:t>).</a:t>
            </a:r>
          </a:p>
          <a:p>
            <a:r>
              <a:rPr lang="fr-FR" dirty="0" smtClean="0"/>
              <a:t>Il faut pouvoir noter tout ça : une sorte d’inventaire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7123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Aujourd’hui…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J’espère vous apporter quelques réponses.</a:t>
            </a:r>
          </a:p>
          <a:p>
            <a:endParaRPr lang="fr-FR" dirty="0" smtClean="0"/>
          </a:p>
          <a:p>
            <a:r>
              <a:rPr lang="fr-FR" dirty="0" smtClean="0"/>
              <a:t>Je vais vous montrer ce que j’ai essay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 en classe et </a:t>
            </a:r>
            <a:r>
              <a:rPr lang="fr-FR" dirty="0" smtClean="0"/>
              <a:t>ce qui </a:t>
            </a:r>
            <a:r>
              <a:rPr lang="fr-FR" dirty="0" smtClean="0"/>
              <a:t>a march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.  </a:t>
            </a:r>
          </a:p>
          <a:p>
            <a:endParaRPr lang="fr-FR" dirty="0" smtClean="0"/>
          </a:p>
          <a:p>
            <a:r>
              <a:rPr lang="fr-FR" dirty="0" smtClean="0"/>
              <a:t>J’espère que ça marchera aussi pour vous ou du moins vous serez rassur</a:t>
            </a:r>
            <a:r>
              <a:rPr lang="fr-FR" dirty="0" smtClean="0">
                <a:latin typeface="Franklin Gothic Book"/>
              </a:rPr>
              <a:t>é que ce que vous faites c’est bien.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2348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travail d’étapes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un travail où il faut apprendre aux élèves à apprendre. </a:t>
            </a:r>
          </a:p>
          <a:p>
            <a:endParaRPr lang="fr-FR" dirty="0" smtClean="0"/>
          </a:p>
          <a:p>
            <a:r>
              <a:rPr lang="fr-FR" dirty="0" smtClean="0"/>
              <a:t>C’est comme un jeu de construction</a:t>
            </a:r>
          </a:p>
          <a:p>
            <a:endParaRPr lang="fr-FR" dirty="0" smtClean="0"/>
          </a:p>
          <a:p>
            <a:r>
              <a:rPr lang="fr-FR" dirty="0" smtClean="0"/>
              <a:t>Paris ne s’est pas fait en un jour…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960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Commençons par le commencement !</a:t>
            </a:r>
            <a:endParaRPr lang="fr-F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faut expliquer ce que l’on attend d’eux.</a:t>
            </a:r>
          </a:p>
          <a:p>
            <a:endParaRPr lang="fr-FR" dirty="0" smtClean="0"/>
          </a:p>
          <a:p>
            <a:r>
              <a:rPr lang="fr-FR" dirty="0" smtClean="0"/>
              <a:t>Il faut donc instaurer un système de critères : </a:t>
            </a:r>
            <a:r>
              <a:rPr lang="fr-FR" dirty="0"/>
              <a:t>c</a:t>
            </a:r>
            <a:r>
              <a:rPr lang="fr-FR" dirty="0" smtClean="0"/>
              <a:t>e qui se lie bien à l’examen </a:t>
            </a:r>
            <a:r>
              <a:rPr lang="fr-FR" dirty="0"/>
              <a:t>et à </a:t>
            </a:r>
            <a:r>
              <a:rPr lang="fr-FR" dirty="0" smtClean="0"/>
              <a:t>l’</a:t>
            </a:r>
            <a:r>
              <a:rPr lang="fr-FR" dirty="0" smtClean="0">
                <a:latin typeface="Franklin Gothic Book"/>
              </a:rPr>
              <a:t>é</a:t>
            </a:r>
            <a:r>
              <a:rPr lang="fr-FR" dirty="0" smtClean="0"/>
              <a:t>valuation par l’apprentissage. </a:t>
            </a:r>
          </a:p>
          <a:p>
            <a:endParaRPr lang="fr-FR" dirty="0" smtClean="0"/>
          </a:p>
          <a:p>
            <a:r>
              <a:rPr lang="fr-FR" dirty="0" smtClean="0"/>
              <a:t>Travail qui correspond </a:t>
            </a:r>
            <a:r>
              <a:rPr lang="fr-FR" dirty="0"/>
              <a:t>à</a:t>
            </a:r>
            <a:r>
              <a:rPr lang="fr-FR" dirty="0" smtClean="0"/>
              <a:t> ce qu’ils font en anglais, en irlandais. C’est un apprentissage plutôt qu’une leçon. </a:t>
            </a:r>
          </a:p>
          <a:p>
            <a:endParaRPr lang="fr-FR" dirty="0" smtClean="0"/>
          </a:p>
          <a:p>
            <a:r>
              <a:rPr lang="fr-FR" dirty="0" smtClean="0"/>
              <a:t>Il est souvent utile de parler du barème.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0193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barème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Communication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2939009"/>
          </a:xfrm>
        </p:spPr>
        <p:txBody>
          <a:bodyPr/>
          <a:lstStyle/>
          <a:p>
            <a:r>
              <a:rPr lang="fr-FR" dirty="0" smtClean="0"/>
              <a:t>Le message est clair</a:t>
            </a:r>
          </a:p>
          <a:p>
            <a:r>
              <a:rPr lang="fr-FR" dirty="0" smtClean="0"/>
              <a:t>Le sujet a été compris</a:t>
            </a:r>
          </a:p>
          <a:p>
            <a:r>
              <a:rPr lang="fr-FR" dirty="0" smtClean="0"/>
              <a:t>Le sujet a été exploit</a:t>
            </a:r>
            <a:r>
              <a:rPr lang="fr-FR" dirty="0" smtClean="0">
                <a:latin typeface="Franklin Gothic Book"/>
              </a:rPr>
              <a:t>é</a:t>
            </a:r>
          </a:p>
          <a:p>
            <a:r>
              <a:rPr lang="fr-FR" dirty="0"/>
              <a:t>On voit la construction de </a:t>
            </a:r>
            <a:r>
              <a:rPr lang="fr-FR" dirty="0" smtClean="0"/>
              <a:t>l’argument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Langue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vocabulaire est riche</a:t>
            </a:r>
          </a:p>
          <a:p>
            <a:r>
              <a:rPr lang="fr-FR" dirty="0" smtClean="0"/>
              <a:t>Le vocabulaire est pertinent</a:t>
            </a:r>
          </a:p>
          <a:p>
            <a:r>
              <a:rPr lang="fr-FR" dirty="0" smtClean="0"/>
              <a:t>Les verbes sont aux bons temps</a:t>
            </a:r>
          </a:p>
          <a:p>
            <a:r>
              <a:rPr lang="fr-FR" dirty="0" smtClean="0"/>
              <a:t>Les accords sont faits</a:t>
            </a:r>
          </a:p>
          <a:p>
            <a:r>
              <a:rPr lang="fr-FR" dirty="0" smtClean="0"/>
              <a:t>L’orthographe  est bonne</a:t>
            </a:r>
          </a:p>
          <a:p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5892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Rappel important </a:t>
            </a:r>
            <a:r>
              <a:rPr lang="fr-FR" sz="2400" dirty="0" smtClean="0"/>
              <a:t>– la note de langue ne peut pas être plus élev</a:t>
            </a:r>
            <a:r>
              <a:rPr lang="fr-FR" sz="2400" dirty="0" smtClean="0">
                <a:latin typeface="Franklin Gothic Book"/>
              </a:rPr>
              <a:t>ée</a:t>
            </a:r>
            <a:r>
              <a:rPr lang="fr-FR" sz="2400" dirty="0" smtClean="0"/>
              <a:t> que celle de la communication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18919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volut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734</TotalTime>
  <Words>2316</Words>
  <Application>Microsoft Office PowerPoint</Application>
  <PresentationFormat>On-screen Show (4:3)</PresentationFormat>
  <Paragraphs>366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Revolution</vt:lpstr>
      <vt:lpstr>Donnez votre réaction</vt:lpstr>
      <vt:lpstr>Le problème des élèves</vt:lpstr>
      <vt:lpstr>Le problème des profs</vt:lpstr>
      <vt:lpstr>Le problème de l’examen</vt:lpstr>
      <vt:lpstr>Le problème de l’inspection</vt:lpstr>
      <vt:lpstr>Aujourd’hui…</vt:lpstr>
      <vt:lpstr>Un travail d’étapes</vt:lpstr>
      <vt:lpstr>Commençons par le commencement !</vt:lpstr>
      <vt:lpstr>Le barème</vt:lpstr>
      <vt:lpstr>Remue-méninges</vt:lpstr>
      <vt:lpstr>A la lecture</vt:lpstr>
      <vt:lpstr>Comment vont-ils apprendre ?</vt:lpstr>
      <vt:lpstr>Comment vont-ils apprendre ?</vt:lpstr>
      <vt:lpstr>Réflexion</vt:lpstr>
      <vt:lpstr>Groupe 1 : Sans document</vt:lpstr>
      <vt:lpstr>Groupe 2 : Statistiques</vt:lpstr>
      <vt:lpstr>Groupe 3 : Une photo</vt:lpstr>
      <vt:lpstr>Groupe 4 : Un dessin</vt:lpstr>
      <vt:lpstr>Groupe 5 : Une affiche</vt:lpstr>
      <vt:lpstr>Autres</vt:lpstr>
      <vt:lpstr>Le positif</vt:lpstr>
      <vt:lpstr>Pour les étudiants</vt:lpstr>
      <vt:lpstr>Quel est le thème général ?</vt:lpstr>
      <vt:lpstr>Exercice à essayer</vt:lpstr>
      <vt:lpstr>Autre possibilité</vt:lpstr>
      <vt:lpstr>Slide 26</vt:lpstr>
      <vt:lpstr>Trouver les arguments</vt:lpstr>
      <vt:lpstr>Remue-méninges</vt:lpstr>
      <vt:lpstr>Le plan</vt:lpstr>
      <vt:lpstr>Slide 30</vt:lpstr>
      <vt:lpstr>Slide 31</vt:lpstr>
      <vt:lpstr>Slide 32</vt:lpstr>
      <vt:lpstr>Slide 33</vt:lpstr>
      <vt:lpstr>Les mots clés</vt:lpstr>
      <vt:lpstr>Slide 35</vt:lpstr>
      <vt:lpstr>Pour faciliter l’apprentissage</vt:lpstr>
      <vt:lpstr>Expressions et connecteurs</vt:lpstr>
      <vt:lpstr>Les connecteurs</vt:lpstr>
      <vt:lpstr>Slide 39</vt:lpstr>
      <vt:lpstr>Slide 40</vt:lpstr>
      <vt:lpstr>Slide 41</vt:lpstr>
      <vt:lpstr>Slide 42</vt:lpstr>
      <vt:lpstr>Le brouillon</vt:lpstr>
      <vt:lpstr>Exemples de critères</vt:lpstr>
      <vt:lpstr>Slide 45</vt:lpstr>
      <vt:lpstr>Slide 46</vt:lpstr>
      <vt:lpstr>Slide 47</vt:lpstr>
      <vt:lpstr>le programme</vt:lpstr>
      <vt:lpstr>Merci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kenny</dc:creator>
  <cp:lastModifiedBy>Michael</cp:lastModifiedBy>
  <cp:revision>240</cp:revision>
  <cp:lastPrinted>2012-11-23T16:56:54Z</cp:lastPrinted>
  <dcterms:created xsi:type="dcterms:W3CDTF">2012-11-19T20:12:52Z</dcterms:created>
  <dcterms:modified xsi:type="dcterms:W3CDTF">2012-12-04T22:56:57Z</dcterms:modified>
</cp:coreProperties>
</file>