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79" r:id="rId14"/>
    <p:sldId id="268" r:id="rId15"/>
    <p:sldId id="280" r:id="rId16"/>
    <p:sldId id="269" r:id="rId17"/>
    <p:sldId id="281" r:id="rId18"/>
    <p:sldId id="278" r:id="rId19"/>
    <p:sldId id="282" r:id="rId20"/>
    <p:sldId id="283" r:id="rId21"/>
    <p:sldId id="284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  <p:sldId id="277" r:id="rId32"/>
    <p:sldId id="289" r:id="rId33"/>
    <p:sldId id="290" r:id="rId34"/>
    <p:sldId id="291" r:id="rId35"/>
    <p:sldId id="292" r:id="rId36"/>
    <p:sldId id="285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470B-EA67-E548-9C0F-E16EAE76A734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E03EA-F0C4-A242-8691-B057E4D4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64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5B33F7-B928-482A-9642-07773F4C641F}" type="datetimeFigureOut">
              <a:rPr lang="en-IE" smtClean="0"/>
              <a:t>25/11/2012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0E4150-9B90-4B27-9921-77121FA6BF5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dsandrin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zzlemaker.com/" TargetMode="External"/><Relationship Id="rId2" Type="http://schemas.openxmlformats.org/officeDocument/2006/relationships/hyperlink" Target="http://www.mitchkennyedtech.com/index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cdsandrine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1052736"/>
            <a:ext cx="8686800" cy="3384376"/>
          </a:xfrm>
        </p:spPr>
        <p:txBody>
          <a:bodyPr/>
          <a:lstStyle/>
          <a:p>
            <a:r>
              <a:rPr lang="fr-FR" sz="6600" dirty="0" smtClean="0"/>
              <a:t>Donnez votre opinion</a:t>
            </a:r>
            <a:endParaRPr lang="fr-F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Expression </a:t>
            </a:r>
            <a:r>
              <a:rPr lang="fr-FR" dirty="0" smtClean="0"/>
              <a:t>écrite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609329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Sandrine </a:t>
            </a:r>
            <a:r>
              <a:rPr lang="fr-FR" dirty="0" err="1" smtClean="0"/>
              <a:t>Pac</a:t>
            </a:r>
            <a:r>
              <a:rPr lang="fr-FR" dirty="0" smtClean="0"/>
              <a:t>-Kenny 	</a:t>
            </a:r>
            <a:r>
              <a:rPr lang="fr-FR" dirty="0" smtClean="0">
                <a:hlinkClick r:id="rId2"/>
              </a:rPr>
              <a:t>www.lcdsandrine.com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06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Remue-m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ninges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quoi ressemble une bonne </a:t>
            </a:r>
            <a:r>
              <a:rPr lang="fr-FR" dirty="0" err="1" smtClean="0"/>
              <a:t>dissert</a:t>
            </a:r>
            <a:r>
              <a:rPr lang="fr-FR" dirty="0" smtClean="0"/>
              <a:t> ?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Quels sont les éléments indispensables ?</a:t>
            </a:r>
          </a:p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C’est un texte aéré. </a:t>
            </a:r>
          </a:p>
          <a:p>
            <a:r>
              <a:rPr lang="fr-FR" dirty="0" smtClean="0"/>
              <a:t>On voit les paragraphes.</a:t>
            </a:r>
          </a:p>
          <a:p>
            <a:r>
              <a:rPr lang="fr-FR" dirty="0" smtClean="0"/>
              <a:t>Il n’y a pas de ratures.</a:t>
            </a:r>
          </a:p>
          <a:p>
            <a:r>
              <a:rPr lang="fr-FR" dirty="0" smtClean="0"/>
              <a:t>On a envie de le lire. </a:t>
            </a:r>
          </a:p>
          <a:p>
            <a:endParaRPr lang="fr-FR" dirty="0" smtClean="0"/>
          </a:p>
          <a:p>
            <a:r>
              <a:rPr lang="fr-FR" dirty="0" smtClean="0"/>
              <a:t>Une introduction</a:t>
            </a:r>
          </a:p>
          <a:p>
            <a:r>
              <a:rPr lang="fr-FR" dirty="0" smtClean="0"/>
              <a:t>Une conclusion</a:t>
            </a:r>
          </a:p>
          <a:p>
            <a:r>
              <a:rPr lang="fr-FR" dirty="0" smtClean="0"/>
              <a:t>Au moins 3 arguments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92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la lecture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Quels sont les éléments qui devraient apparaître ?  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Des points clairs et différents</a:t>
            </a:r>
          </a:p>
          <a:p>
            <a:r>
              <a:rPr lang="fr-FR" dirty="0" smtClean="0"/>
              <a:t>Une introduction qui indique </a:t>
            </a:r>
            <a:r>
              <a:rPr lang="fr-FR" dirty="0" smtClean="0"/>
              <a:t>la </a:t>
            </a:r>
            <a:r>
              <a:rPr lang="fr-FR" dirty="0" smtClean="0"/>
              <a:t>thématique </a:t>
            </a:r>
          </a:p>
          <a:p>
            <a:r>
              <a:rPr lang="fr-FR" dirty="0" smtClean="0"/>
              <a:t>Une structure bien en vue</a:t>
            </a:r>
          </a:p>
          <a:p>
            <a:r>
              <a:rPr lang="fr-FR" dirty="0" smtClean="0"/>
              <a:t>Une conclusion qui résume les points ou ouvre </a:t>
            </a:r>
            <a:r>
              <a:rPr lang="fr-FR" dirty="0" smtClean="0"/>
              <a:t>vers un </a:t>
            </a:r>
            <a:r>
              <a:rPr lang="fr-FR" dirty="0" smtClean="0"/>
              <a:t>nouveau sujet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63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2880"/>
            <a:ext cx="8856984" cy="1111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vont-ils apprendre ?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Comment trouver des idées ?</a:t>
            </a:r>
          </a:p>
          <a:p>
            <a:endParaRPr lang="fr-FR" dirty="0"/>
          </a:p>
          <a:p>
            <a:r>
              <a:rPr lang="fr-FR" dirty="0" smtClean="0"/>
              <a:t>Pensez à la raison pour laquelle le sujet a été choisi.</a:t>
            </a:r>
          </a:p>
          <a:p>
            <a:r>
              <a:rPr lang="fr-FR" dirty="0" smtClean="0"/>
              <a:t>Discutez-en avec vos amis/vos parents</a:t>
            </a:r>
          </a:p>
          <a:p>
            <a:r>
              <a:rPr lang="fr-FR" dirty="0" smtClean="0"/>
              <a:t>Pensez à ce qui se passe en Irlande</a:t>
            </a:r>
          </a:p>
          <a:p>
            <a:r>
              <a:rPr lang="fr-FR" dirty="0" smtClean="0"/>
              <a:t>Prenez en compte l’expérience personnelle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463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Sujet : </a:t>
            </a:r>
            <a:r>
              <a:rPr lang="fr-FR" dirty="0" smtClean="0"/>
              <a:t>L’EPS doit-elle devenir obligatoire au </a:t>
            </a:r>
            <a:r>
              <a:rPr lang="fr-FR" dirty="0" err="1" smtClean="0"/>
              <a:t>Leaving</a:t>
            </a:r>
            <a:r>
              <a:rPr lang="fr-FR" dirty="0" smtClean="0"/>
              <a:t> </a:t>
            </a:r>
            <a:r>
              <a:rPr lang="fr-FR" dirty="0" err="1" smtClean="0"/>
              <a:t>certificate</a:t>
            </a:r>
            <a:r>
              <a:rPr lang="fr-FR" dirty="0" smtClean="0"/>
              <a:t> ?</a:t>
            </a:r>
          </a:p>
          <a:p>
            <a:endParaRPr lang="fr-FR" dirty="0"/>
          </a:p>
          <a:p>
            <a:r>
              <a:rPr lang="fr-FR" dirty="0" smtClean="0"/>
              <a:t>Reforme du JC et possible du LC</a:t>
            </a:r>
          </a:p>
          <a:p>
            <a:r>
              <a:rPr lang="fr-FR" dirty="0" smtClean="0"/>
              <a:t>L’obésité des enfants</a:t>
            </a:r>
          </a:p>
          <a:p>
            <a:r>
              <a:rPr lang="fr-FR" dirty="0" smtClean="0"/>
              <a:t>La variété des matières dans les écoles</a:t>
            </a:r>
          </a:p>
          <a:p>
            <a:r>
              <a:rPr lang="fr-FR" dirty="0" smtClean="0"/>
              <a:t>Les diff</a:t>
            </a:r>
            <a:r>
              <a:rPr lang="fr-FR" dirty="0" smtClean="0">
                <a:latin typeface="Franklin Gothic Book"/>
              </a:rPr>
              <a:t>érents talents des élèves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6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les étudiants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 smtClean="0"/>
              <a:t>Lire et étudier le document </a:t>
            </a:r>
          </a:p>
          <a:p>
            <a:pPr lvl="0"/>
            <a:r>
              <a:rPr lang="fr-FR" sz="2400" dirty="0" smtClean="0"/>
              <a:t>Quel est le thème ?</a:t>
            </a:r>
          </a:p>
          <a:p>
            <a:pPr lvl="1"/>
            <a:r>
              <a:rPr lang="fr-FR" sz="2400" dirty="0" smtClean="0"/>
              <a:t>S’il s’agit d’un document, quel est le message du document ?</a:t>
            </a:r>
          </a:p>
          <a:p>
            <a:pPr lvl="1"/>
            <a:r>
              <a:rPr lang="fr-FR" sz="2400" dirty="0" smtClean="0"/>
              <a:t>Quelle est la question ? </a:t>
            </a:r>
          </a:p>
          <a:p>
            <a:pPr lvl="1"/>
            <a:r>
              <a:rPr lang="fr-FR" sz="2400" dirty="0" smtClean="0"/>
              <a:t>Qui a formul</a:t>
            </a:r>
            <a:r>
              <a:rPr lang="fr-FR" sz="2400" dirty="0"/>
              <a:t>é</a:t>
            </a:r>
            <a:r>
              <a:rPr lang="fr-FR" sz="2400" dirty="0" smtClean="0"/>
              <a:t> la déclaration ?</a:t>
            </a:r>
          </a:p>
          <a:p>
            <a:pPr lvl="1"/>
            <a:r>
              <a:rPr lang="fr-FR" sz="2400" dirty="0" smtClean="0"/>
              <a:t>Pourquoi ce document a-t-il été choisi ?</a:t>
            </a:r>
          </a:p>
          <a:p>
            <a:pPr marL="457200" lvl="1" indent="0">
              <a:buNone/>
            </a:pPr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70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à faire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Reformuler le sujet / utiliser ses propres mots</a:t>
            </a:r>
          </a:p>
          <a:p>
            <a:r>
              <a:rPr lang="fr-FR" dirty="0" smtClean="0"/>
              <a:t>Qu’est-ce que </a:t>
            </a:r>
            <a:r>
              <a:rPr lang="fr-FR" dirty="0" smtClean="0"/>
              <a:t>ça </a:t>
            </a:r>
            <a:r>
              <a:rPr lang="fr-FR" dirty="0" smtClean="0"/>
              <a:t>veut dire ?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Est-ce que je pense que l’EPS comme matière au LC est une bonne idée?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8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Trouver les arguments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Pourquoi je suis pour ? Contre ? Je ne sais pas ?</a:t>
            </a:r>
          </a:p>
          <a:p>
            <a:r>
              <a:rPr lang="fr-FR" dirty="0" smtClean="0"/>
              <a:t>Que disent les opposants ? </a:t>
            </a:r>
          </a:p>
          <a:p>
            <a:r>
              <a:rPr lang="fr-FR" dirty="0" smtClean="0"/>
              <a:t>Que diraient mes parents ? Mes profs ? Les garçons ? Les filles ? Les jeunes ? Les personnes âgées </a:t>
            </a:r>
            <a:r>
              <a:rPr lang="fr-FR" dirty="0" smtClean="0"/>
              <a:t>? Etc…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9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Remue-m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ninges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Utiliser des photos qui peuvent encourager la discussion (style group talk)</a:t>
            </a:r>
          </a:p>
          <a:p>
            <a:r>
              <a:rPr lang="fr-FR" dirty="0" smtClean="0"/>
              <a:t>Mettre des mots clés au tableau </a:t>
            </a:r>
          </a:p>
          <a:p>
            <a:r>
              <a:rPr lang="fr-FR" dirty="0" smtClean="0"/>
              <a:t>Trouver un clip vidéo / un texte / un audio</a:t>
            </a:r>
          </a:p>
          <a:p>
            <a:r>
              <a:rPr lang="fr-FR" dirty="0" smtClean="0"/>
              <a:t>Organiser un mini-d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bat</a:t>
            </a:r>
          </a:p>
          <a:p>
            <a:r>
              <a:rPr lang="fr-FR" dirty="0" smtClean="0"/>
              <a:t>Donner les arguments et les classer pour ou contre (au début)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53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75000"/>
              <a:buNone/>
            </a:pPr>
            <a:r>
              <a:rPr lang="fr-FR" sz="2800" b="1" dirty="0">
                <a:solidFill>
                  <a:schemeClr val="bg2">
                    <a:lumMod val="50000"/>
                  </a:schemeClr>
                </a:solidFill>
              </a:rPr>
              <a:t>Exemple : Sujet – </a:t>
            </a:r>
            <a:r>
              <a:rPr lang="fr-FR" dirty="0"/>
              <a:t>La France est une destination touristique idéale. Qu’en pensez-vous ?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Introduction : </a:t>
            </a:r>
          </a:p>
          <a:p>
            <a:pPr lvl="1"/>
            <a:r>
              <a:rPr lang="fr-FR" dirty="0"/>
              <a:t>J’introduis le sujet / de quoi il s’agit</a:t>
            </a:r>
          </a:p>
          <a:p>
            <a:pPr lvl="1"/>
            <a:r>
              <a:rPr lang="fr-FR" dirty="0"/>
              <a:t>Je donne mon opinion / ce que je vais </a:t>
            </a:r>
            <a:r>
              <a:rPr lang="fr-FR" dirty="0" smtClean="0"/>
              <a:t>expliquer</a:t>
            </a:r>
          </a:p>
          <a:p>
            <a:pPr marL="457200" lvl="1" indent="0">
              <a:buNone/>
            </a:pPr>
            <a:r>
              <a:rPr lang="fr-FR" i="1" dirty="0" smtClean="0"/>
              <a:t>La France symbole de mode, de gastronomie, et de grandeur est-elle la meilleure destination touristique ? Je suis d’accord jusqu’à un certain point. Je crois qu’il y a des arguments pour et contre. 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752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/>
              <a:t>Argument 1 : </a:t>
            </a:r>
            <a:endParaRPr lang="fr-FR" u="sng" dirty="0" smtClean="0"/>
          </a:p>
          <a:p>
            <a:pPr lvl="1"/>
            <a:r>
              <a:rPr lang="fr-FR" dirty="0"/>
              <a:t>Un nom / pas de phrases complètes</a:t>
            </a:r>
          </a:p>
          <a:p>
            <a:pPr marL="0" indent="0">
              <a:buNone/>
            </a:pPr>
            <a:r>
              <a:rPr lang="fr-FR" dirty="0"/>
              <a:t>       </a:t>
            </a:r>
            <a:r>
              <a:rPr lang="fr-FR" i="1" dirty="0"/>
              <a:t>La proximité : pour les Européens; faciliter pour voyager.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u="sng" dirty="0" smtClean="0"/>
              <a:t>Argument 2 : </a:t>
            </a:r>
          </a:p>
          <a:p>
            <a:pPr lvl="1"/>
            <a:r>
              <a:rPr lang="fr-FR" dirty="0"/>
              <a:t>Un nom / pas de phrases complètes</a:t>
            </a:r>
          </a:p>
          <a:p>
            <a:pPr marL="536575" lvl="1" indent="-79375">
              <a:buNone/>
            </a:pPr>
            <a:r>
              <a:rPr lang="fr-FR" sz="2400" i="1" dirty="0"/>
              <a:t> La richesse touristiques : les plages; Paris; les montagnes l’hiver …</a:t>
            </a:r>
          </a:p>
          <a:p>
            <a:pPr marL="0" indent="0">
              <a:buNone/>
            </a:pPr>
            <a:endParaRPr lang="fr-FR" dirty="0" smtClean="0"/>
          </a:p>
          <a:p>
            <a:pPr marL="342900" lvl="1" indent="-342900">
              <a:buClr>
                <a:schemeClr val="accent1"/>
              </a:buClr>
              <a:buSzPct val="75000"/>
              <a:buFont typeface="Wingdings" pitchFamily="2" charset="2"/>
              <a:buChar char=""/>
            </a:pPr>
            <a:r>
              <a:rPr lang="fr-FR" sz="2400" u="sng" dirty="0"/>
              <a:t>Argument 3 : 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nom / pas de phrases complètes</a:t>
            </a:r>
          </a:p>
          <a:p>
            <a:pPr marL="536575" lvl="1" indent="-79375">
              <a:buNone/>
            </a:pPr>
            <a:r>
              <a:rPr lang="fr-FR" sz="2400" i="1" dirty="0"/>
              <a:t> </a:t>
            </a:r>
            <a:r>
              <a:rPr lang="fr-FR" sz="2400" i="1" dirty="0"/>
              <a:t>Le coût de la vie : prix des visites; l’arnaque sur les lieux touristiques</a:t>
            </a:r>
            <a:r>
              <a:rPr lang="fr-FR" sz="2400" i="1" dirty="0" smtClean="0"/>
              <a:t>…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192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des élèves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niveau de français requis</a:t>
            </a:r>
          </a:p>
          <a:p>
            <a:r>
              <a:rPr lang="fr-FR" dirty="0" smtClean="0"/>
              <a:t>Un nouvel exercice </a:t>
            </a:r>
          </a:p>
          <a:p>
            <a:r>
              <a:rPr lang="fr-FR" dirty="0" smtClean="0"/>
              <a:t>Le manque d’id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es</a:t>
            </a:r>
          </a:p>
          <a:p>
            <a:r>
              <a:rPr lang="fr-FR" dirty="0" smtClean="0"/>
              <a:t>L’envie de la </a:t>
            </a:r>
            <a:r>
              <a:rPr lang="fr-FR" dirty="0" err="1" smtClean="0"/>
              <a:t>dissert</a:t>
            </a:r>
            <a:r>
              <a:rPr lang="fr-FR" dirty="0" smtClean="0"/>
              <a:t> toute faite, prête à l’emploi</a:t>
            </a:r>
          </a:p>
          <a:p>
            <a:r>
              <a:rPr lang="fr-FR" dirty="0" smtClean="0"/>
              <a:t>Une certain paresse</a:t>
            </a:r>
          </a:p>
          <a:p>
            <a:r>
              <a:rPr lang="fr-FR" dirty="0" smtClean="0"/>
              <a:t>La compréhension de ce qui est recherch</a:t>
            </a:r>
            <a:r>
              <a:rPr lang="fr-FR" dirty="0" smtClean="0">
                <a:latin typeface="Franklin Gothic Book"/>
              </a:rPr>
              <a:t>é</a:t>
            </a:r>
          </a:p>
          <a:p>
            <a:r>
              <a:rPr lang="fr-FR" dirty="0" smtClean="0">
                <a:latin typeface="Franklin Gothic Book"/>
              </a:rPr>
              <a:t>Des phrases qui n’en finissent pas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3096"/>
            <a:ext cx="3131840" cy="230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1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Argument 4 : </a:t>
            </a:r>
          </a:p>
          <a:p>
            <a:pPr lvl="1"/>
            <a:r>
              <a:rPr lang="fr-FR" dirty="0"/>
              <a:t>Un nom / pas de phrases complètes</a:t>
            </a:r>
          </a:p>
          <a:p>
            <a:pPr marL="457200" lvl="1" indent="0">
              <a:buNone/>
            </a:pPr>
            <a:r>
              <a:rPr lang="fr-FR" sz="2200" i="1" dirty="0"/>
              <a:t>La langue : obligation de parler français; </a:t>
            </a:r>
            <a:r>
              <a:rPr lang="fr-FR" sz="2200" i="1" dirty="0" smtClean="0"/>
              <a:t>amabilité </a:t>
            </a:r>
            <a:r>
              <a:rPr lang="fr-FR" sz="2200" i="1" dirty="0"/>
              <a:t>des français si on </a:t>
            </a:r>
            <a:r>
              <a:rPr lang="fr-FR" sz="2200" i="1" dirty="0" smtClean="0"/>
              <a:t>ne parle </a:t>
            </a:r>
            <a:r>
              <a:rPr lang="fr-FR" sz="2200" i="1" dirty="0"/>
              <a:t>pas français. </a:t>
            </a:r>
          </a:p>
          <a:p>
            <a:pPr marL="0" indent="0">
              <a:buNone/>
            </a:pPr>
            <a:endParaRPr lang="fr-FR" u="sng" dirty="0" smtClean="0"/>
          </a:p>
          <a:p>
            <a:r>
              <a:rPr lang="fr-FR" u="sng" dirty="0" smtClean="0"/>
              <a:t>Conclusion</a:t>
            </a:r>
          </a:p>
          <a:p>
            <a:pPr lvl="1"/>
            <a:r>
              <a:rPr lang="fr-FR" dirty="0" smtClean="0"/>
              <a:t>Reprendre les arguments</a:t>
            </a:r>
          </a:p>
          <a:p>
            <a:pPr marL="457200" lvl="1" indent="0">
              <a:buNone/>
            </a:pPr>
            <a:r>
              <a:rPr lang="fr-FR" sz="2200" i="1" dirty="0"/>
              <a:t>Il n’y a aucun doute qu’il y a des avantages et des inconvénients </a:t>
            </a:r>
            <a:r>
              <a:rPr lang="fr-FR" sz="2200" i="1" dirty="0" smtClean="0"/>
              <a:t>à aller </a:t>
            </a:r>
            <a:r>
              <a:rPr lang="fr-FR" sz="2200" i="1" dirty="0"/>
              <a:t>en France en </a:t>
            </a:r>
            <a:r>
              <a:rPr lang="fr-FR" sz="2200" i="1" dirty="0" smtClean="0"/>
              <a:t>vacances. </a:t>
            </a:r>
            <a:r>
              <a:rPr lang="fr-FR" sz="2200" i="1" dirty="0"/>
              <a:t>Cependant, comment 80 </a:t>
            </a:r>
            <a:r>
              <a:rPr lang="fr-FR" sz="2200" i="1" dirty="0" smtClean="0"/>
              <a:t>millions </a:t>
            </a:r>
            <a:r>
              <a:rPr lang="fr-FR" sz="2200" i="1" dirty="0"/>
              <a:t>de personnes par an peuvent-elles avoir tort ?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55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plan doit accompagner chaque dissertation – pas de plan, pas de </a:t>
            </a:r>
            <a:r>
              <a:rPr lang="fr-FR" dirty="0" err="1" smtClean="0"/>
              <a:t>dissert</a:t>
            </a:r>
            <a:r>
              <a:rPr lang="fr-FR" dirty="0" smtClean="0"/>
              <a:t> corrigée. </a:t>
            </a:r>
          </a:p>
          <a:p>
            <a:r>
              <a:rPr lang="fr-FR" dirty="0" smtClean="0"/>
              <a:t>Faire des plans avec des sujets (surtout les sujets des annales)</a:t>
            </a:r>
          </a:p>
          <a:p>
            <a:r>
              <a:rPr lang="fr-FR" dirty="0" smtClean="0"/>
              <a:t>Leur donner des textes et demander de trouver le plan</a:t>
            </a:r>
          </a:p>
          <a:p>
            <a:r>
              <a:rPr lang="fr-FR" dirty="0" smtClean="0"/>
              <a:t>Ecrire des plans mais en désordre. Retrouver l’argumentation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0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mots clés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Etape très importante</a:t>
            </a:r>
          </a:p>
          <a:p>
            <a:r>
              <a:rPr lang="fr-FR" dirty="0" smtClean="0"/>
              <a:t>Souvent bâclée par les élèves</a:t>
            </a:r>
          </a:p>
          <a:p>
            <a:r>
              <a:rPr lang="fr-FR" dirty="0" smtClean="0"/>
              <a:t>A faire en devoirs, en interro mais aussi en juin !</a:t>
            </a:r>
            <a:endParaRPr lang="fr-FR" dirty="0"/>
          </a:p>
          <a:p>
            <a:r>
              <a:rPr lang="fr-FR" dirty="0" smtClean="0"/>
              <a:t>Important d’avoir fait ce travail pendant l’année pour l’examen</a:t>
            </a:r>
          </a:p>
          <a:p>
            <a:r>
              <a:rPr lang="fr-FR" dirty="0" smtClean="0"/>
              <a:t>Le jour de l’examen c’est ce qui peut </a:t>
            </a:r>
            <a:r>
              <a:rPr lang="fr-FR" dirty="0" smtClean="0"/>
              <a:t>décider </a:t>
            </a:r>
            <a:r>
              <a:rPr lang="fr-FR" dirty="0" smtClean="0"/>
              <a:t>si on choisit un sujet ou pas</a:t>
            </a:r>
          </a:p>
          <a:p>
            <a:r>
              <a:rPr lang="fr-FR" dirty="0" smtClean="0"/>
              <a:t>Il faut être méthodique</a:t>
            </a:r>
          </a:p>
          <a:p>
            <a:r>
              <a:rPr lang="fr-FR" dirty="0" smtClean="0"/>
              <a:t>Essayer de trouver des synonymes pour aider </a:t>
            </a:r>
            <a:r>
              <a:rPr lang="fr-FR" dirty="0" smtClean="0"/>
              <a:t>à </a:t>
            </a:r>
            <a:r>
              <a:rPr lang="fr-FR" dirty="0" smtClean="0"/>
              <a:t>la compréhension écrite.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21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classer par thèmes</a:t>
            </a:r>
          </a:p>
          <a:p>
            <a:r>
              <a:rPr lang="fr-FR" dirty="0" smtClean="0"/>
              <a:t>Ne pas oublier d’apprendre le genre des noms</a:t>
            </a:r>
          </a:p>
          <a:p>
            <a:r>
              <a:rPr lang="fr-FR" dirty="0" smtClean="0"/>
              <a:t>Bien trouver toute la famille :</a:t>
            </a:r>
          </a:p>
          <a:p>
            <a:pPr lvl="1"/>
            <a:r>
              <a:rPr lang="fr-FR" dirty="0" smtClean="0"/>
              <a:t>L’environnement (m)</a:t>
            </a:r>
          </a:p>
          <a:p>
            <a:pPr lvl="1"/>
            <a:r>
              <a:rPr lang="fr-FR" dirty="0" smtClean="0"/>
              <a:t>Environnemental (e) (</a:t>
            </a:r>
            <a:r>
              <a:rPr lang="fr-FR" dirty="0" err="1" smtClean="0"/>
              <a:t>adj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Environnementaliste (m/f)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Polluer (régulier) = contaminer </a:t>
            </a:r>
          </a:p>
          <a:p>
            <a:pPr lvl="1"/>
            <a:r>
              <a:rPr lang="fr-FR" dirty="0" smtClean="0"/>
              <a:t>La pollution = la contamination </a:t>
            </a:r>
          </a:p>
          <a:p>
            <a:pPr lvl="1"/>
            <a:r>
              <a:rPr lang="fr-FR" dirty="0" smtClean="0"/>
              <a:t>Le pollueur / la pollueuse = le contaminateur / la contaminatrice</a:t>
            </a:r>
          </a:p>
          <a:p>
            <a:pPr lvl="1"/>
            <a:r>
              <a:rPr lang="fr-FR" dirty="0" smtClean="0"/>
              <a:t>Pollu</a:t>
            </a:r>
            <a:r>
              <a:rPr lang="fr-FR" dirty="0" smtClean="0">
                <a:latin typeface="Franklin Gothic Book"/>
              </a:rPr>
              <a:t>é(e)</a:t>
            </a:r>
            <a:r>
              <a:rPr lang="fr-FR" dirty="0" smtClean="0"/>
              <a:t> = contamin</a:t>
            </a:r>
            <a:r>
              <a:rPr lang="fr-FR" dirty="0"/>
              <a:t>é </a:t>
            </a:r>
            <a:r>
              <a:rPr lang="fr-FR" dirty="0" smtClean="0"/>
              <a:t>(e)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03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faciliter l’apprentissage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Quizlet</a:t>
            </a:r>
            <a:r>
              <a:rPr lang="fr-FR" dirty="0" smtClean="0"/>
              <a:t> (www.quizlet.com)</a:t>
            </a:r>
            <a:endParaRPr lang="fr-FR" dirty="0"/>
          </a:p>
          <a:p>
            <a:r>
              <a:rPr lang="fr-FR" dirty="0" smtClean="0"/>
              <a:t>QR </a:t>
            </a:r>
            <a:r>
              <a:rPr lang="fr-FR" dirty="0"/>
              <a:t>codes </a:t>
            </a:r>
            <a:r>
              <a:rPr lang="fr-FR" dirty="0" smtClean="0"/>
              <a:t>(</a:t>
            </a:r>
            <a:r>
              <a:rPr lang="fr-FR" dirty="0" smtClean="0">
                <a:hlinkClick r:id="rId2"/>
              </a:rPr>
              <a:t>more on QR codes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Mini-dictionnaire</a:t>
            </a:r>
            <a:endParaRPr lang="fr-FR" dirty="0"/>
          </a:p>
          <a:p>
            <a:r>
              <a:rPr lang="fr-FR" dirty="0"/>
              <a:t>Verbes – </a:t>
            </a:r>
            <a:r>
              <a:rPr lang="fr-FR" dirty="0" smtClean="0"/>
              <a:t>coder les irréguliers</a:t>
            </a:r>
          </a:p>
          <a:p>
            <a:r>
              <a:rPr lang="fr-FR" dirty="0" smtClean="0"/>
              <a:t>Trouver l’intrus</a:t>
            </a:r>
          </a:p>
          <a:p>
            <a:r>
              <a:rPr lang="fr-FR" dirty="0" smtClean="0"/>
              <a:t>Les mots crois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s (</a:t>
            </a:r>
            <a:r>
              <a:rPr lang="fr-FR" dirty="0" smtClean="0">
                <a:hlinkClick r:id="rId3"/>
              </a:rPr>
              <a:t>www.puzzlemaker.com</a:t>
            </a:r>
            <a:r>
              <a:rPr lang="fr-FR" dirty="0" smtClean="0"/>
              <a:t>)</a:t>
            </a:r>
          </a:p>
          <a:p>
            <a:r>
              <a:rPr lang="fr-FR" dirty="0" smtClean="0"/>
              <a:t>Les murs de nos classes</a:t>
            </a:r>
          </a:p>
          <a:p>
            <a:r>
              <a:rPr lang="fr-FR" dirty="0" smtClean="0"/>
              <a:t>Compétitions entre classes</a:t>
            </a:r>
          </a:p>
          <a:p>
            <a:r>
              <a:rPr lang="fr-FR" dirty="0" smtClean="0"/>
              <a:t>Révision </a:t>
            </a:r>
            <a:r>
              <a:rPr lang="fr-FR" dirty="0" smtClean="0"/>
              <a:t>au moment de l’appel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9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Expressions et connecteurs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5400" b="1" dirty="0" smtClean="0">
                <a:solidFill>
                  <a:schemeClr val="bg2">
                    <a:lumMod val="50000"/>
                  </a:schemeClr>
                </a:solidFill>
              </a:rPr>
              <a:t>Attention !</a:t>
            </a:r>
          </a:p>
          <a:p>
            <a:endParaRPr lang="fr-FR" dirty="0"/>
          </a:p>
          <a:p>
            <a:r>
              <a:rPr lang="fr-FR" dirty="0" smtClean="0"/>
              <a:t>Vigilance à </a:t>
            </a:r>
            <a:r>
              <a:rPr lang="fr-FR" dirty="0" smtClean="0"/>
              <a:t>l’</a:t>
            </a:r>
            <a:r>
              <a:rPr lang="fr-FR" dirty="0" err="1" smtClean="0"/>
              <a:t>accumulationd’expressions,de</a:t>
            </a:r>
            <a:r>
              <a:rPr lang="fr-FR" dirty="0" smtClean="0"/>
              <a:t> </a:t>
            </a:r>
            <a:r>
              <a:rPr lang="fr-FR" dirty="0" smtClean="0"/>
              <a:t>proverbes qui font sonner faux</a:t>
            </a:r>
          </a:p>
          <a:p>
            <a:r>
              <a:rPr lang="fr-FR" dirty="0" smtClean="0"/>
              <a:t>Il faut choisir la qualité à la quantité</a:t>
            </a:r>
          </a:p>
          <a:p>
            <a:r>
              <a:rPr lang="fr-FR" dirty="0" smtClean="0"/>
              <a:t>Il faut </a:t>
            </a:r>
            <a:r>
              <a:rPr lang="fr-FR" dirty="0" smtClean="0"/>
              <a:t>utiliser ce </a:t>
            </a:r>
            <a:r>
              <a:rPr lang="fr-FR" dirty="0" smtClean="0"/>
              <a:t>qu’on maîtrise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FR" sz="4000" b="1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Oui aux expressions et aux connecteurs mais avec modération !</a:t>
            </a:r>
            <a:endParaRPr lang="fr-FR" sz="4000" b="1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652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connecteurs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L’ordre</a:t>
            </a:r>
          </a:p>
          <a:p>
            <a:r>
              <a:rPr lang="fr-FR" dirty="0"/>
              <a:t>puis, premièrement…, ensuite, d’une part … d’autre part, non seulement … mais encore, avant tout, d’abord …..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L’ajout</a:t>
            </a:r>
            <a:endParaRPr lang="fr-FR" dirty="0" smtClean="0"/>
          </a:p>
          <a:p>
            <a:r>
              <a:rPr lang="fr-FR" dirty="0"/>
              <a:t>et, de plus, en outre, par ailleurs, surtout, </a:t>
            </a:r>
            <a:r>
              <a:rPr lang="fr-FR" dirty="0" smtClean="0"/>
              <a:t>puis, </a:t>
            </a:r>
            <a:r>
              <a:rPr lang="fr-FR" dirty="0"/>
              <a:t>ensuite, enfin, d’une part, d’autre part, non seulement … mais encore, voire, de surcroît, d’ailleurs, avec, en plus de, outre, quant à, ou, outre que, sans compter que …..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24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L’opposition</a:t>
            </a:r>
            <a:endParaRPr lang="fr-FR" dirty="0" smtClean="0"/>
          </a:p>
          <a:p>
            <a:r>
              <a:rPr lang="fr-FR" dirty="0"/>
              <a:t>mais, cependant, en revanche, or, toutefois, pourtant, au contraire, néanmoins, malgré, en dépit de, sauf, hormis, excepté, tandis que, pendant que, alors que, tant + adverbe + adjectif + que, tout que, loin que, bien que, quoique, sans que, si … que, quel que + verbe être + non …..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La cause</a:t>
            </a:r>
            <a:endParaRPr lang="fr-FR" dirty="0" smtClean="0"/>
          </a:p>
          <a:p>
            <a:r>
              <a:rPr lang="fr-FR" dirty="0"/>
              <a:t>car, parce que, par, grâce à, en effet, en raison de, du fait que, dans la mesure où, à cause de, faute de, puisque, sous prétexte que, d’autant plus que, comme, étant donné que, vu que, non que …..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63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conséquence </a:t>
            </a:r>
            <a:endParaRPr lang="fr-FR" dirty="0" smtClean="0"/>
          </a:p>
          <a:p>
            <a:r>
              <a:rPr lang="fr-FR" dirty="0" smtClean="0"/>
              <a:t>ainsi, </a:t>
            </a:r>
            <a:r>
              <a:rPr lang="fr-FR" dirty="0"/>
              <a:t>en conséquence, par suite, de là, dès lors, par conséquent, aussi, de manière à, de façon à, si bien que, de sorte que, tellement que, au point … que, de manière que, de façon que, tant … que, si … que, à tel point que, trop pour que, que, assez pour que </a:t>
            </a:r>
            <a:r>
              <a:rPr lang="fr-FR" dirty="0" smtClean="0"/>
              <a:t>…..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condition</a:t>
            </a:r>
            <a:endParaRPr lang="fr-FR" dirty="0"/>
          </a:p>
          <a:p>
            <a:r>
              <a:rPr lang="fr-FR" dirty="0"/>
              <a:t>si, peut-être, probablement, sans doute, éventuellement, à condition de, avec, en cas de, pour que, suivant </a:t>
            </a:r>
            <a:r>
              <a:rPr lang="fr-FR" dirty="0" smtClean="0"/>
              <a:t>que, </a:t>
            </a:r>
            <a:r>
              <a:rPr lang="fr-FR" dirty="0"/>
              <a:t>à supposer que, à moins que, à condition que, en admettant que, pour peu que, au cas où, dans l’hypothèse où, quand bien même, </a:t>
            </a:r>
            <a:r>
              <a:rPr lang="fr-FR" dirty="0" smtClean="0"/>
              <a:t>pourvu </a:t>
            </a:r>
            <a:r>
              <a:rPr lang="fr-FR" dirty="0"/>
              <a:t>que….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6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comparaison</a:t>
            </a:r>
            <a:endParaRPr lang="fr-FR" dirty="0" smtClean="0"/>
          </a:p>
          <a:p>
            <a:r>
              <a:rPr lang="fr-FR" dirty="0"/>
              <a:t>ou, de même, ainsi, </a:t>
            </a:r>
            <a:r>
              <a:rPr lang="fr-FR" dirty="0" smtClean="0"/>
              <a:t>également, </a:t>
            </a:r>
            <a:r>
              <a:rPr lang="fr-FR" dirty="0"/>
              <a:t>à l’image de, contrairement à, conformément à, comme, de même que, ainsi que / aussi … que, autant … que, tel … que, plus … que, plutôt … que, moins … que</a:t>
            </a:r>
            <a:r>
              <a:rPr lang="fr-FR" dirty="0" smtClean="0"/>
              <a:t>…..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Le but</a:t>
            </a:r>
            <a:endParaRPr lang="fr-FR" dirty="0"/>
          </a:p>
          <a:p>
            <a:r>
              <a:rPr lang="fr-FR" dirty="0"/>
              <a:t>pour, dans le but de, afin de, pour que, afin que, de crainte que, de peur que…..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L’alternative</a:t>
            </a:r>
            <a:endParaRPr lang="fr-FR" dirty="0" smtClean="0"/>
          </a:p>
          <a:p>
            <a:r>
              <a:rPr lang="fr-FR" dirty="0" smtClean="0"/>
              <a:t>ou</a:t>
            </a:r>
            <a:r>
              <a:rPr lang="fr-FR" dirty="0"/>
              <a:t>, autrement, sinon, soit … soit, ou … ou…..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59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des profs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aider 30 élèves avec des besoins différents</a:t>
            </a:r>
          </a:p>
          <a:p>
            <a:r>
              <a:rPr lang="fr-FR" dirty="0" smtClean="0"/>
              <a:t>Par où commencer </a:t>
            </a:r>
          </a:p>
          <a:p>
            <a:r>
              <a:rPr lang="fr-FR" dirty="0" smtClean="0"/>
              <a:t> Comment faire pour que les élèves s’am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liorent à chaque fois</a:t>
            </a:r>
          </a:p>
          <a:p>
            <a:r>
              <a:rPr lang="fr-FR" dirty="0" smtClean="0"/>
              <a:t>Comment être sûr qu’ils soient bien ou même assez préparés</a:t>
            </a:r>
          </a:p>
          <a:p>
            <a:r>
              <a:rPr lang="fr-FR" dirty="0" smtClean="0"/>
              <a:t>Comment ne pas être 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nond</a:t>
            </a:r>
            <a:r>
              <a:rPr lang="fr-FR" dirty="0" smtClean="0">
                <a:latin typeface="Franklin Gothic Book"/>
              </a:rPr>
              <a:t>é de copies.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637" y="3861048"/>
            <a:ext cx="4067944" cy="27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L’explication</a:t>
            </a:r>
            <a:endParaRPr lang="fr-FR" dirty="0" smtClean="0"/>
          </a:p>
          <a:p>
            <a:r>
              <a:rPr lang="fr-FR" dirty="0"/>
              <a:t>c’est-à-dire, en effet, en d’autres termes</a:t>
            </a:r>
            <a:r>
              <a:rPr lang="fr-FR" dirty="0" smtClean="0"/>
              <a:t>…..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L’illustration</a:t>
            </a:r>
            <a:endParaRPr lang="fr-FR" dirty="0" smtClean="0"/>
          </a:p>
          <a:p>
            <a:r>
              <a:rPr lang="fr-FR" dirty="0"/>
              <a:t>par exemple, c’est ainsi que, comme, c’est le cas de</a:t>
            </a:r>
            <a:r>
              <a:rPr lang="fr-FR" dirty="0" smtClean="0"/>
              <a:t>….</a:t>
            </a: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La conclusion</a:t>
            </a:r>
            <a:endParaRPr lang="fr-FR" dirty="0" smtClean="0"/>
          </a:p>
          <a:p>
            <a:r>
              <a:rPr lang="fr-FR" dirty="0"/>
              <a:t>tout compte fait, tout bien considéré, en somme, en conclusion, finalement, somme toute, </a:t>
            </a:r>
            <a:r>
              <a:rPr lang="fr-FR" dirty="0" smtClean="0"/>
              <a:t>en </a:t>
            </a:r>
            <a:r>
              <a:rPr lang="fr-FR" dirty="0"/>
              <a:t>définitive, après tout, en dernière analyse, en dernier lieu, </a:t>
            </a:r>
            <a:r>
              <a:rPr lang="fr-FR" dirty="0" smtClean="0"/>
              <a:t>au </a:t>
            </a:r>
            <a:r>
              <a:rPr lang="fr-FR" dirty="0"/>
              <a:t>terme de l’analyse, au fond, pour conclure, en bref, en guise </a:t>
            </a:r>
            <a:r>
              <a:rPr lang="fr-FR" dirty="0" smtClean="0"/>
              <a:t>de conclusion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36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brouillon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Doit suivre le plan</a:t>
            </a:r>
          </a:p>
          <a:p>
            <a:r>
              <a:rPr lang="fr-FR" dirty="0" smtClean="0"/>
              <a:t>Doit avoir les mots clés (recherch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s / appris)</a:t>
            </a:r>
          </a:p>
          <a:p>
            <a:r>
              <a:rPr lang="fr-FR" dirty="0" smtClean="0"/>
              <a:t>Doit être rendu avec la version finale</a:t>
            </a:r>
          </a:p>
          <a:p>
            <a:r>
              <a:rPr lang="fr-FR" dirty="0" smtClean="0"/>
              <a:t>Evaluation par les paires selon </a:t>
            </a:r>
            <a:r>
              <a:rPr lang="fr-FR" dirty="0" smtClean="0"/>
              <a:t>des </a:t>
            </a:r>
            <a:r>
              <a:rPr lang="fr-FR" dirty="0" smtClean="0"/>
              <a:t>critères </a:t>
            </a:r>
            <a:r>
              <a:rPr lang="fr-FR" dirty="0" smtClean="0"/>
              <a:t>(</a:t>
            </a:r>
            <a:r>
              <a:rPr lang="fr-FR" dirty="0" err="1" smtClean="0"/>
              <a:t>peer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smtClean="0"/>
              <a:t>Echange de brouillons entre élèves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05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critères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Crayons rouge / bleu /vert</a:t>
            </a:r>
          </a:p>
          <a:p>
            <a:r>
              <a:rPr lang="fr-FR" dirty="0" smtClean="0"/>
              <a:t>Relire le brouillon sans regarder le plan</a:t>
            </a:r>
          </a:p>
          <a:p>
            <a:r>
              <a:rPr lang="fr-FR" dirty="0" smtClean="0"/>
              <a:t>Dans la marge, </a:t>
            </a:r>
            <a:r>
              <a:rPr lang="fr-FR" dirty="0" smtClean="0"/>
              <a:t>noter </a:t>
            </a:r>
            <a:r>
              <a:rPr lang="fr-FR" dirty="0" smtClean="0"/>
              <a:t>: </a:t>
            </a:r>
          </a:p>
          <a:p>
            <a:pPr lvl="1"/>
            <a:r>
              <a:rPr lang="fr-FR" dirty="0"/>
              <a:t>Intro</a:t>
            </a:r>
          </a:p>
          <a:p>
            <a:pPr lvl="1"/>
            <a:r>
              <a:rPr lang="fr-FR" dirty="0" err="1"/>
              <a:t>Arg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Arg</a:t>
            </a:r>
            <a:r>
              <a:rPr lang="fr-FR" dirty="0"/>
              <a:t> 2</a:t>
            </a:r>
          </a:p>
          <a:p>
            <a:pPr lvl="1"/>
            <a:r>
              <a:rPr lang="fr-FR" dirty="0" err="1"/>
              <a:t>Arg</a:t>
            </a:r>
            <a:r>
              <a:rPr lang="fr-FR" dirty="0"/>
              <a:t> 3</a:t>
            </a:r>
          </a:p>
          <a:p>
            <a:pPr lvl="1"/>
            <a:r>
              <a:rPr lang="fr-FR" dirty="0" err="1"/>
              <a:t>Arg</a:t>
            </a:r>
            <a:r>
              <a:rPr lang="fr-FR" dirty="0"/>
              <a:t> 4</a:t>
            </a:r>
          </a:p>
          <a:p>
            <a:pPr lvl="1"/>
            <a:r>
              <a:rPr lang="fr-FR" dirty="0"/>
              <a:t>Conclusion </a:t>
            </a:r>
          </a:p>
          <a:p>
            <a:pPr marL="457200" lvl="1" indent="0">
              <a:buNone/>
            </a:pPr>
            <a:r>
              <a:rPr lang="fr-FR" dirty="0" smtClean="0"/>
              <a:t>Attention les arguments doivent être tous différents !</a:t>
            </a:r>
          </a:p>
          <a:p>
            <a:r>
              <a:rPr lang="fr-FR" dirty="0" smtClean="0"/>
              <a:t>Noter </a:t>
            </a:r>
            <a:r>
              <a:rPr lang="fr-FR" dirty="0" smtClean="0"/>
              <a:t>en bas de page ce qui manque </a:t>
            </a:r>
          </a:p>
        </p:txBody>
      </p:sp>
    </p:spTree>
    <p:extLst>
      <p:ext uri="{BB962C8B-B14F-4D97-AF65-F5344CB8AC3E}">
        <p14:creationId xmlns:p14="http://schemas.microsoft.com/office/powerpoint/2010/main" val="52874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Souligner en rouge tous les connecteurs bien utilisés. </a:t>
            </a:r>
          </a:p>
          <a:p>
            <a:r>
              <a:rPr lang="fr-FR" dirty="0" smtClean="0"/>
              <a:t>Souligner en vert tous les verbes qui sont corrects. Si vous </a:t>
            </a:r>
            <a:r>
              <a:rPr lang="fr-FR" dirty="0" smtClean="0"/>
              <a:t>travaillez </a:t>
            </a:r>
            <a:r>
              <a:rPr lang="fr-FR" dirty="0" smtClean="0"/>
              <a:t>le conditionnel ou le </a:t>
            </a:r>
            <a:r>
              <a:rPr lang="fr-FR" dirty="0" smtClean="0"/>
              <a:t>subjonctif, mettre </a:t>
            </a:r>
            <a:r>
              <a:rPr lang="fr-FR" dirty="0" smtClean="0"/>
              <a:t>une étoile à ces verbes-là. </a:t>
            </a:r>
          </a:p>
          <a:p>
            <a:r>
              <a:rPr lang="fr-FR" dirty="0" smtClean="0"/>
              <a:t>Encadrer en bleu tout le vocabulaire clé. Compter le nombre de lignes. Compter le nombre de vocabulaire clé. Il devrait y en avoir 1 pour 2.</a:t>
            </a:r>
          </a:p>
          <a:p>
            <a:r>
              <a:rPr lang="fr-FR" dirty="0" smtClean="0"/>
              <a:t>Encercler en rouge les adverbes. Les compter. </a:t>
            </a:r>
            <a:r>
              <a:rPr lang="fr-FR" dirty="0"/>
              <a:t>Il devrait y en avoir 1 pour </a:t>
            </a:r>
            <a:r>
              <a:rPr lang="fr-FR" dirty="0" smtClean="0"/>
              <a:t>4.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1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Demander au correcteur de faire deux commentaires : </a:t>
            </a:r>
          </a:p>
          <a:p>
            <a:pPr lvl="1"/>
            <a:r>
              <a:rPr lang="fr-FR" dirty="0"/>
              <a:t>Un de félicitation</a:t>
            </a:r>
          </a:p>
          <a:p>
            <a:pPr lvl="1"/>
            <a:r>
              <a:rPr lang="fr-FR" dirty="0"/>
              <a:t>Un d’amélioration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Pourquoi faire ce travail ?</a:t>
            </a:r>
          </a:p>
          <a:p>
            <a:pPr lvl="1"/>
            <a:r>
              <a:rPr lang="fr-FR" dirty="0" smtClean="0"/>
              <a:t>Prendre conscience de ce qui est demand</a:t>
            </a:r>
            <a:r>
              <a:rPr lang="fr-FR" dirty="0" smtClean="0">
                <a:latin typeface="Franklin Gothic Book"/>
              </a:rPr>
              <a:t>é</a:t>
            </a:r>
            <a:endParaRPr lang="fr-FR" dirty="0" smtClean="0"/>
          </a:p>
          <a:p>
            <a:pPr lvl="1"/>
            <a:r>
              <a:rPr lang="fr-FR" dirty="0" smtClean="0"/>
              <a:t>Encourage les élèves à se dépasser car c’est un paire qui va lire en premier</a:t>
            </a:r>
          </a:p>
          <a:p>
            <a:pPr lvl="1"/>
            <a:r>
              <a:rPr lang="fr-FR" dirty="0" smtClean="0"/>
              <a:t>Les élèves apprennent eux-mêmes à distinguer le bon du mauvais</a:t>
            </a:r>
          </a:p>
          <a:p>
            <a:pPr lvl="1"/>
            <a:r>
              <a:rPr lang="fr-FR" dirty="0" smtClean="0"/>
              <a:t>Encourage car on peut voir que ce qu’on fait ce n’est pas si mal que ça. </a:t>
            </a:r>
          </a:p>
          <a:p>
            <a:pPr lvl="1"/>
            <a:r>
              <a:rPr lang="fr-FR" dirty="0" smtClean="0"/>
              <a:t>Aide son propre travail</a:t>
            </a:r>
          </a:p>
          <a:p>
            <a:pPr lvl="1"/>
            <a:r>
              <a:rPr lang="fr-FR" dirty="0" smtClean="0"/>
              <a:t>Encourage à écrire plus simplement et clairement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18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9600" dirty="0" smtClean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Il </a:t>
            </a:r>
            <a:r>
              <a:rPr lang="fr-FR" sz="960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ne reste plus qu’à…</a:t>
            </a:r>
          </a:p>
          <a:p>
            <a:pPr marL="0" indent="0" algn="ctr">
              <a:buNone/>
            </a:pPr>
            <a:r>
              <a:rPr lang="fr-FR" sz="9600" dirty="0" smtClean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					demander</a:t>
            </a:r>
            <a:endParaRPr lang="fr-FR" sz="9600" dirty="0">
              <a:ln w="13970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26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e programme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Première étape : Donner le sujet et chercher les arguments </a:t>
            </a:r>
          </a:p>
          <a:p>
            <a:r>
              <a:rPr lang="fr-FR" dirty="0" smtClean="0"/>
              <a:t>Deuxième </a:t>
            </a:r>
            <a:r>
              <a:rPr lang="fr-FR" dirty="0"/>
              <a:t>étape</a:t>
            </a:r>
            <a:r>
              <a:rPr lang="fr-FR" dirty="0" smtClean="0"/>
              <a:t> : Construire le plan (évaluer / corriger)</a:t>
            </a:r>
          </a:p>
          <a:p>
            <a:r>
              <a:rPr lang="fr-FR" dirty="0" smtClean="0"/>
              <a:t>Troisième </a:t>
            </a:r>
            <a:r>
              <a:rPr lang="fr-FR" dirty="0"/>
              <a:t>étape</a:t>
            </a:r>
            <a:r>
              <a:rPr lang="fr-FR" dirty="0" smtClean="0"/>
              <a:t> : Rechercher les mots clés</a:t>
            </a:r>
          </a:p>
          <a:p>
            <a:r>
              <a:rPr lang="fr-FR" dirty="0" smtClean="0"/>
              <a:t>Quatrième étape : </a:t>
            </a:r>
            <a:r>
              <a:rPr lang="fr-FR" dirty="0" smtClean="0"/>
              <a:t>Le </a:t>
            </a:r>
            <a:r>
              <a:rPr lang="fr-FR" dirty="0" smtClean="0"/>
              <a:t>brouillon </a:t>
            </a:r>
          </a:p>
          <a:p>
            <a:r>
              <a:rPr lang="fr-FR" dirty="0" smtClean="0"/>
              <a:t>Cinquième étape : Evaluation selon critères</a:t>
            </a:r>
          </a:p>
          <a:p>
            <a:r>
              <a:rPr lang="fr-FR" dirty="0" smtClean="0"/>
              <a:t>Sixième étape : Amélioration du brouillon</a:t>
            </a:r>
          </a:p>
          <a:p>
            <a:r>
              <a:rPr lang="fr-FR" dirty="0" smtClean="0"/>
              <a:t>Septième étape : Première correction du professeur (commentaire et souligner)</a:t>
            </a:r>
          </a:p>
          <a:p>
            <a:r>
              <a:rPr lang="fr-FR" dirty="0" smtClean="0"/>
              <a:t>Huitième étape : Correction et version finale</a:t>
            </a:r>
          </a:p>
          <a:p>
            <a:r>
              <a:rPr lang="fr-FR" dirty="0" smtClean="0"/>
              <a:t>Neuvième étape : Correction par le professeur (note)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98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463040"/>
          </a:xfrm>
        </p:spPr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           Français pour les profs de français langue étrangère </a:t>
            </a:r>
            <a:endParaRPr lang="fr-F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79512" y="2924944"/>
            <a:ext cx="8830816" cy="14630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7200" b="0" kern="1200" cap="none" spc="0" baseline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dirty="0" smtClean="0">
                <a:hlinkClick r:id="rId2"/>
              </a:rPr>
              <a:t>www.lcdsandrine.com</a:t>
            </a:r>
            <a:endParaRPr lang="fr-FR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1" y="4653136"/>
            <a:ext cx="1566022" cy="76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ttp://blogs.independent.co.uk/wp-content/uploads/2012/08/twitter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8" y="5860054"/>
            <a:ext cx="98072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1720" y="61653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@</a:t>
            </a:r>
            <a:r>
              <a:rPr lang="fr-FR" dirty="0" err="1" smtClean="0"/>
              <a:t>sandrinepk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7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de l’examen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L’expression écrite est très ouverte</a:t>
            </a:r>
          </a:p>
          <a:p>
            <a:r>
              <a:rPr lang="fr-FR" dirty="0" smtClean="0"/>
              <a:t>La notation est basée sur la communication donc la compréhension du sujet et son interprétation. </a:t>
            </a:r>
          </a:p>
          <a:p>
            <a:r>
              <a:rPr lang="fr-FR" dirty="0" smtClean="0"/>
              <a:t>La deuxième partie de la note sur la langue. La tendance des élèves </a:t>
            </a:r>
            <a:r>
              <a:rPr lang="fr-FR" dirty="0" smtClean="0"/>
              <a:t>à </a:t>
            </a:r>
            <a:r>
              <a:rPr lang="fr-FR" dirty="0" smtClean="0"/>
              <a:t>vouloir trop en faire.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138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problème de l’inspection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enseigner en prenant compte des besoins individuels. </a:t>
            </a:r>
          </a:p>
          <a:p>
            <a:r>
              <a:rPr lang="fr-FR" dirty="0" smtClean="0"/>
              <a:t>Il faut intégrer l’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valuation pour l’apprentissage (</a:t>
            </a:r>
            <a:r>
              <a:rPr lang="fr-FR" dirty="0" err="1" smtClean="0"/>
              <a:t>AfL</a:t>
            </a:r>
            <a:r>
              <a:rPr lang="fr-FR" dirty="0" smtClean="0"/>
              <a:t>).</a:t>
            </a:r>
          </a:p>
          <a:p>
            <a:r>
              <a:rPr lang="fr-FR" dirty="0" smtClean="0"/>
              <a:t>Il faut pouvoir noter tout ça.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2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Aujourd’hui…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J’espère vous apporter quelques réponses.</a:t>
            </a:r>
          </a:p>
          <a:p>
            <a:endParaRPr lang="fr-FR" dirty="0" smtClean="0"/>
          </a:p>
          <a:p>
            <a:r>
              <a:rPr lang="fr-FR" dirty="0" smtClean="0"/>
              <a:t>Je vais vous montrer ce que j’ai essay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 en classe et </a:t>
            </a:r>
            <a:r>
              <a:rPr lang="fr-FR" dirty="0" smtClean="0"/>
              <a:t>ce qui </a:t>
            </a:r>
            <a:r>
              <a:rPr lang="fr-FR" dirty="0" smtClean="0"/>
              <a:t>a march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.  </a:t>
            </a:r>
          </a:p>
          <a:p>
            <a:endParaRPr lang="fr-FR" dirty="0" smtClean="0"/>
          </a:p>
          <a:p>
            <a:r>
              <a:rPr lang="fr-FR" dirty="0" smtClean="0"/>
              <a:t>J’espère que ça marchera aussi pour vous ou du moins vous serez rassur</a:t>
            </a:r>
            <a:r>
              <a:rPr lang="fr-FR" dirty="0" smtClean="0">
                <a:latin typeface="Franklin Gothic Book"/>
              </a:rPr>
              <a:t>é que ce que vous faites c’est bien.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48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travail d’étapes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un travail où il faut apprendre aux élèves à apprendre. </a:t>
            </a:r>
          </a:p>
          <a:p>
            <a:endParaRPr lang="fr-FR" dirty="0" smtClean="0"/>
          </a:p>
          <a:p>
            <a:r>
              <a:rPr lang="fr-FR" dirty="0" smtClean="0"/>
              <a:t>C’est comme un jeu de construction</a:t>
            </a:r>
          </a:p>
          <a:p>
            <a:endParaRPr lang="fr-FR" dirty="0" smtClean="0"/>
          </a:p>
          <a:p>
            <a:r>
              <a:rPr lang="fr-FR" dirty="0" smtClean="0"/>
              <a:t>Paris ne s’est pas fait en un jour…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6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Commençons par le commencement !</a:t>
            </a:r>
            <a:endParaRPr lang="fr-F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expliquer ce que l’on attend d’eux.</a:t>
            </a:r>
          </a:p>
          <a:p>
            <a:endParaRPr lang="fr-FR" dirty="0" smtClean="0"/>
          </a:p>
          <a:p>
            <a:r>
              <a:rPr lang="fr-FR" dirty="0" smtClean="0"/>
              <a:t>Il faut donc instaurer un système de critères : </a:t>
            </a:r>
            <a:r>
              <a:rPr lang="fr-FR" dirty="0"/>
              <a:t>c</a:t>
            </a:r>
            <a:r>
              <a:rPr lang="fr-FR" dirty="0" smtClean="0"/>
              <a:t>e qui se lie bien à l’examen </a:t>
            </a:r>
            <a:r>
              <a:rPr lang="fr-FR" dirty="0"/>
              <a:t>et à </a:t>
            </a:r>
            <a:r>
              <a:rPr lang="fr-FR" dirty="0" smtClean="0"/>
              <a:t>l’</a:t>
            </a:r>
            <a:r>
              <a:rPr lang="fr-FR" dirty="0" smtClean="0">
                <a:latin typeface="Franklin Gothic Book"/>
              </a:rPr>
              <a:t>é</a:t>
            </a:r>
            <a:r>
              <a:rPr lang="fr-FR" dirty="0" smtClean="0"/>
              <a:t>valuation par l’apprentissage. </a:t>
            </a:r>
          </a:p>
          <a:p>
            <a:endParaRPr lang="fr-FR" dirty="0" smtClean="0"/>
          </a:p>
          <a:p>
            <a:r>
              <a:rPr lang="fr-FR" dirty="0" smtClean="0"/>
              <a:t>Travail qui correspond </a:t>
            </a:r>
            <a:r>
              <a:rPr lang="fr-FR" dirty="0"/>
              <a:t>à</a:t>
            </a:r>
            <a:r>
              <a:rPr lang="fr-FR" dirty="0" smtClean="0"/>
              <a:t> ce qu’ils font en anglais, en irlandais. C’est un apprentissage plutôt qu’une leçon. </a:t>
            </a:r>
          </a:p>
          <a:p>
            <a:endParaRPr lang="fr-FR" dirty="0" smtClean="0"/>
          </a:p>
          <a:p>
            <a:r>
              <a:rPr lang="fr-FR" dirty="0" smtClean="0"/>
              <a:t>Il est souvent utile de parler du barème.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19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barème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Le message est clair</a:t>
            </a:r>
          </a:p>
          <a:p>
            <a:r>
              <a:rPr lang="fr-FR" dirty="0" smtClean="0"/>
              <a:t>Le sujet a été compris</a:t>
            </a:r>
          </a:p>
          <a:p>
            <a:r>
              <a:rPr lang="fr-FR" dirty="0" smtClean="0"/>
              <a:t>Le sujet a été exploit</a:t>
            </a:r>
            <a:r>
              <a:rPr lang="fr-FR" dirty="0" smtClean="0">
                <a:latin typeface="Franklin Gothic Book"/>
              </a:rPr>
              <a:t>é</a:t>
            </a:r>
          </a:p>
          <a:p>
            <a:r>
              <a:rPr lang="fr-FR" dirty="0" smtClean="0">
                <a:latin typeface="Franklin Gothic Book"/>
              </a:rPr>
              <a:t>On voit la construction de l’argument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Langue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Le vocabulaire est riche</a:t>
            </a:r>
          </a:p>
          <a:p>
            <a:r>
              <a:rPr lang="fr-FR" dirty="0" smtClean="0"/>
              <a:t>Le vocabulaire est pertinent</a:t>
            </a:r>
          </a:p>
          <a:p>
            <a:r>
              <a:rPr lang="fr-FR" dirty="0" smtClean="0"/>
              <a:t>Les verbes sont aux bons temps</a:t>
            </a:r>
          </a:p>
          <a:p>
            <a:r>
              <a:rPr lang="fr-FR" dirty="0" smtClean="0"/>
              <a:t>Les accords sont faits</a:t>
            </a:r>
          </a:p>
          <a:p>
            <a:r>
              <a:rPr lang="fr-FR" dirty="0" smtClean="0"/>
              <a:t>L’orthographe </a:t>
            </a:r>
            <a:r>
              <a:rPr lang="fr-FR" dirty="0" smtClean="0"/>
              <a:t>est </a:t>
            </a:r>
            <a:r>
              <a:rPr lang="fr-FR" dirty="0" smtClean="0"/>
              <a:t>bonne</a:t>
            </a:r>
          </a:p>
          <a:p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5445224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Rappel important </a:t>
            </a:r>
            <a:r>
              <a:rPr lang="fr-FR" sz="2000" dirty="0" smtClean="0"/>
              <a:t>– la note de langue ne peut pas être plus élev</a:t>
            </a:r>
            <a:r>
              <a:rPr lang="fr-FR" sz="2000" dirty="0" smtClean="0">
                <a:latin typeface="Franklin Gothic Book"/>
              </a:rPr>
              <a:t>ée</a:t>
            </a:r>
            <a:r>
              <a:rPr lang="fr-FR" sz="2000" dirty="0" smtClean="0"/>
              <a:t> que celle de la communication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891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616</TotalTime>
  <Words>2019</Words>
  <Application>Microsoft Office PowerPoint</Application>
  <PresentationFormat>On-screen Show (4:3)</PresentationFormat>
  <Paragraphs>265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Decatur</vt:lpstr>
      <vt:lpstr>Donnez votre opinion</vt:lpstr>
      <vt:lpstr>Le problème des élèves</vt:lpstr>
      <vt:lpstr>Le problème des profs</vt:lpstr>
      <vt:lpstr>Le problème de l’examen</vt:lpstr>
      <vt:lpstr>Le problème de l’inspection</vt:lpstr>
      <vt:lpstr>Aujourd’hui…</vt:lpstr>
      <vt:lpstr>Un travail d’étapes</vt:lpstr>
      <vt:lpstr>Commençons par le commencement !</vt:lpstr>
      <vt:lpstr>Le barème</vt:lpstr>
      <vt:lpstr>Remue-méninges</vt:lpstr>
      <vt:lpstr>A la lecture</vt:lpstr>
      <vt:lpstr>Comment vont-ils apprendre ?</vt:lpstr>
      <vt:lpstr>Exemple</vt:lpstr>
      <vt:lpstr>Pour les étudiants</vt:lpstr>
      <vt:lpstr>Exercice à faire</vt:lpstr>
      <vt:lpstr>Trouver les arguments</vt:lpstr>
      <vt:lpstr>Remue-méninges</vt:lpstr>
      <vt:lpstr>Le plan</vt:lpstr>
      <vt:lpstr>PowerPoint Presentation</vt:lpstr>
      <vt:lpstr>PowerPoint Presentation</vt:lpstr>
      <vt:lpstr>PowerPoint Presentation</vt:lpstr>
      <vt:lpstr>Les mots clés</vt:lpstr>
      <vt:lpstr>PowerPoint Presentation</vt:lpstr>
      <vt:lpstr>Pour faciliter l’apprentissage</vt:lpstr>
      <vt:lpstr>Expressions et connecteurs</vt:lpstr>
      <vt:lpstr>Les connecteurs</vt:lpstr>
      <vt:lpstr>PowerPoint Presentation</vt:lpstr>
      <vt:lpstr>PowerPoint Presentation</vt:lpstr>
      <vt:lpstr>PowerPoint Presentation</vt:lpstr>
      <vt:lpstr>PowerPoint Presentation</vt:lpstr>
      <vt:lpstr>Le brouillon</vt:lpstr>
      <vt:lpstr>Exemples de critères</vt:lpstr>
      <vt:lpstr>PowerPoint Presentation</vt:lpstr>
      <vt:lpstr>PowerPoint Presentation</vt:lpstr>
      <vt:lpstr>PowerPoint Presentation</vt:lpstr>
      <vt:lpstr>le programme</vt:lpstr>
      <vt:lpstr>Merci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kenny</dc:creator>
  <cp:lastModifiedBy>michael kenny</cp:lastModifiedBy>
  <cp:revision>232</cp:revision>
  <cp:lastPrinted>2012-11-23T16:56:54Z</cp:lastPrinted>
  <dcterms:created xsi:type="dcterms:W3CDTF">2012-11-19T20:12:52Z</dcterms:created>
  <dcterms:modified xsi:type="dcterms:W3CDTF">2012-11-25T14:16:48Z</dcterms:modified>
</cp:coreProperties>
</file>