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969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969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9696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150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260598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rgbClr val="B2B2B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9" name="Shape 19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B2B2B2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0" name="Shape 20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rgbClr val="B2B2B2">
              <a:alpha val="64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1" name="Shape 21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B2B2B2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2" name="Shape 22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rgbClr val="B2B2B2">
              <a:alpha val="64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3" name="Shape 23"/>
          <p:cNvSpPr/>
          <p:nvPr/>
        </p:nvSpPr>
        <p:spPr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4" name="Shape 24"/>
          <p:cNvSpPr/>
          <p:nvPr/>
        </p:nvSpPr>
        <p:spPr>
          <a:xfrm>
            <a:off x="7377113" y="4060825"/>
            <a:ext cx="1600201" cy="3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5" name="Shape 25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B2B2B2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6" name="Shape 26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B2B2B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7" name="Shape 27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B2B2B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687386"/>
            <a:ext cx="8458200" cy="3184526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3899938"/>
            <a:ext cx="4953000" cy="2958062"/>
          </a:xfrm>
          <a:prstGeom prst="rect">
            <a:avLst/>
          </a:prstGeom>
        </p:spPr>
        <p:txBody>
          <a:bodyPr/>
          <a:lstStyle>
            <a:lvl1pPr marL="0" indent="64007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6781800" y="914400"/>
            <a:ext cx="1905000" cy="594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722312" y="266700"/>
            <a:ext cx="7772401" cy="3076575"/>
          </a:xfrm>
          <a:prstGeom prst="rect">
            <a:avLst/>
          </a:prstGeom>
        </p:spPr>
        <p:txBody>
          <a:bodyPr anchor="b"/>
          <a:lstStyle>
            <a:lvl1pPr>
              <a:defRPr sz="4300">
                <a:solidFill>
                  <a:srgbClr val="FFFFFF"/>
                </a:solidFill>
                <a:effectLst>
                  <a:outerShdw blurRad="38100" dist="381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  <a:uFillTx/>
              </a:defRPr>
            </a:pPr>
            <a:r>
              <a:rPr sz="4300">
                <a:solidFill>
                  <a:srgbClr val="FFFFFF"/>
                </a:solidFill>
                <a:effectLst>
                  <a:outerShdw blurRad="38100" dist="38100" dir="5400000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722312" y="3367088"/>
            <a:ext cx="7772401" cy="3224212"/>
          </a:xfrm>
          <a:prstGeom prst="rect">
            <a:avLst/>
          </a:prstGeom>
        </p:spPr>
        <p:txBody>
          <a:bodyPr/>
          <a:lstStyle>
            <a:lvl1pPr marL="0" indent="45719">
              <a:buClrTx/>
              <a:buSzTx/>
              <a:buFontTx/>
              <a:buNone/>
              <a:defRPr sz="2100"/>
            </a:lvl1pPr>
            <a:lvl2pPr marL="0" indent="411162">
              <a:buClrTx/>
              <a:buSzTx/>
              <a:buFontTx/>
              <a:buNone/>
              <a:defRPr sz="2100"/>
            </a:lvl2pPr>
            <a:lvl3pPr marL="0" indent="703262">
              <a:buClrTx/>
              <a:buSzTx/>
              <a:buFontTx/>
              <a:buNone/>
              <a:defRPr sz="2100"/>
            </a:lvl3pPr>
            <a:lvl4pPr marL="0" indent="979487">
              <a:buClrTx/>
              <a:buSzTx/>
              <a:buFontTx/>
              <a:buNone/>
              <a:defRPr sz="2100"/>
            </a:lvl4pPr>
            <a:lvl5pPr marL="0" indent="1206500">
              <a:buClrTx/>
              <a:buSzTx/>
              <a:buFontTx/>
              <a:buNone/>
              <a:defRPr sz="2100"/>
            </a:lvl5pPr>
          </a:lstStyle>
          <a:p>
            <a:pPr lvl="0">
              <a:defRPr sz="1800">
                <a:uFillTx/>
              </a:defRPr>
            </a:pPr>
            <a:r>
              <a:rPr sz="21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1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1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1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1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81000" y="1126939"/>
            <a:ext cx="8382000" cy="11019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81000" y="2228909"/>
            <a:ext cx="4041648" cy="489322"/>
          </a:xfrm>
          <a:prstGeom prst="rect">
            <a:avLst/>
          </a:prstGeom>
          <a:solidFill>
            <a:srgbClr val="B2B2B2">
              <a:alpha val="25000"/>
            </a:srgbClr>
          </a:solidFill>
          <a:ln>
            <a:solidFill>
              <a:srgbClr val="B2B2B2"/>
            </a:solidFill>
            <a:round/>
          </a:ln>
        </p:spPr>
        <p:txBody>
          <a:bodyPr anchor="ctr"/>
          <a:lstStyle>
            <a:lvl1pPr marL="0" indent="45719">
              <a:buClrTx/>
              <a:buSzTx/>
              <a:buFontTx/>
              <a:buNone/>
              <a:def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  <a:latin typeface="Georgia Bold"/>
                <a:ea typeface="Georgia Bold"/>
                <a:cs typeface="Georgia Bold"/>
                <a:sym typeface="Georgia Bold"/>
              </a:defRPr>
            </a:lvl1pPr>
            <a:lvl2pPr marL="0" indent="411162">
              <a:buClrTx/>
              <a:buSzTx/>
              <a:buFontTx/>
              <a:buNone/>
              <a:def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  <a:latin typeface="Georgia Bold"/>
                <a:ea typeface="Georgia Bold"/>
                <a:cs typeface="Georgia Bold"/>
                <a:sym typeface="Georgia Bold"/>
              </a:defRPr>
            </a:lvl2pPr>
            <a:lvl3pPr marL="0" indent="703262">
              <a:buClrTx/>
              <a:buSzTx/>
              <a:buFontTx/>
              <a:buNone/>
              <a:def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  <a:latin typeface="Georgia Bold"/>
                <a:ea typeface="Georgia Bold"/>
                <a:cs typeface="Georgia Bold"/>
                <a:sym typeface="Georgia Bold"/>
              </a:defRPr>
            </a:lvl3pPr>
            <a:lvl4pPr marL="0" indent="979487">
              <a:buClrTx/>
              <a:buSzTx/>
              <a:buFontTx/>
              <a:buNone/>
              <a:def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  <a:latin typeface="Georgia Bold"/>
                <a:ea typeface="Georgia Bold"/>
                <a:cs typeface="Georgia Bold"/>
                <a:sym typeface="Georgia Bold"/>
              </a:defRPr>
            </a:lvl4pPr>
            <a:lvl5pPr marL="0" indent="1206500">
              <a:buClrTx/>
              <a:buSzTx/>
              <a:buFontTx/>
              <a:buNone/>
              <a:def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  <a:latin typeface="Georgia Bold"/>
                <a:ea typeface="Georgia Bold"/>
                <a:cs typeface="Georgia Bold"/>
                <a:sym typeface="Georgia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5353495" y="0"/>
            <a:ext cx="3383281" cy="1979795"/>
          </a:xfrm>
          <a:prstGeom prst="rect">
            <a:avLst/>
          </a:prstGeom>
        </p:spPr>
        <p:txBody>
          <a:bodyPr anchor="b"/>
          <a:lstStyle>
            <a:lvl1pPr>
              <a:defRPr sz="18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>
                <a:uFillTx/>
              </a:defRPr>
            </a:pPr>
            <a:r>
              <a:rPr>
                <a:uFill>
                  <a:solidFill/>
                </a:u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5353495" y="2010727"/>
            <a:ext cx="3383281" cy="4847273"/>
          </a:xfrm>
          <a:prstGeom prst="rect">
            <a:avLst/>
          </a:prstGeom>
        </p:spPr>
        <p:txBody>
          <a:bodyPr/>
          <a:lstStyle>
            <a:lvl1pPr marL="0" indent="9144">
              <a:buClrTx/>
              <a:buSzTx/>
              <a:buFontTx/>
              <a:buNone/>
              <a:defRPr sz="1400"/>
            </a:lvl1pPr>
            <a:lvl2pPr marL="0" indent="411162">
              <a:buClrTx/>
              <a:buSzTx/>
              <a:buFontTx/>
              <a:buNone/>
              <a:defRPr sz="1400"/>
            </a:lvl2pPr>
            <a:lvl3pPr marL="0" indent="703262">
              <a:buClrTx/>
              <a:buSzTx/>
              <a:buFontTx/>
              <a:buNone/>
              <a:defRPr sz="1400"/>
            </a:lvl3pPr>
            <a:lvl4pPr marL="0" indent="979487">
              <a:buClrTx/>
              <a:buSzTx/>
              <a:buFontTx/>
              <a:buNone/>
              <a:defRPr sz="1400"/>
            </a:lvl4pPr>
            <a:lvl5pPr marL="0" indent="1206500">
              <a:buClrTx/>
              <a:buSzTx/>
              <a:buFontTx/>
              <a:buNone/>
              <a:defRPr sz="1400"/>
            </a:lvl5pPr>
          </a:lstStyle>
          <a:p>
            <a:pPr lvl="0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5748840"/>
          </a:xfrm>
          <a:prstGeom prst="rect">
            <a:avLst/>
          </a:prstGeom>
        </p:spPr>
        <p:txBody>
          <a:bodyPr lIns="0" tIns="0" rIns="0" bIns="0" anchor="t"/>
          <a:lstStyle>
            <a:lvl1pPr algn="ctr">
              <a:defRPr sz="20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6088443" y="3274308"/>
            <a:ext cx="2590800" cy="3583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300"/>
            </a:lvl1pPr>
            <a:lvl2pPr marL="0" indent="411162">
              <a:spcBef>
                <a:spcPts val="0"/>
              </a:spcBef>
              <a:buClrTx/>
              <a:buSzTx/>
              <a:buFontTx/>
              <a:buNone/>
              <a:defRPr sz="1300"/>
            </a:lvl2pPr>
            <a:lvl3pPr marL="0" indent="703262">
              <a:spcBef>
                <a:spcPts val="0"/>
              </a:spcBef>
              <a:buClrTx/>
              <a:buSzTx/>
              <a:buFontTx/>
              <a:buNone/>
              <a:defRPr sz="1300"/>
            </a:lvl3pPr>
            <a:lvl4pPr marL="0" indent="979487">
              <a:spcBef>
                <a:spcPts val="0"/>
              </a:spcBef>
              <a:buClrTx/>
              <a:buSzTx/>
              <a:buFontTx/>
              <a:buNone/>
              <a:defRPr sz="1300"/>
            </a:lvl4pPr>
            <a:lvl5pPr marL="0" indent="1206500">
              <a:spcBef>
                <a:spcPts val="0"/>
              </a:spcBef>
              <a:buClrTx/>
              <a:buSzTx/>
              <a:buFontTx/>
              <a:buNone/>
              <a:defRPr sz="1300"/>
            </a:lvl5pPr>
          </a:lstStyle>
          <a:p>
            <a:pPr lvl="0">
              <a:defRPr sz="1800">
                <a:uFillTx/>
              </a:defRPr>
            </a:pPr>
            <a:r>
              <a:rPr sz="13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13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13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13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13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B2B2B2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4" name="Shape 4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B2B2B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5" name="Shape 5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B2B2B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6" name="Shape 6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B2B2B2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7" name="Shape 7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8" name="Shape 8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9" name="Shape 9"/>
          <p:cNvSpPr/>
          <p:nvPr/>
        </p:nvSpPr>
        <p:spPr>
          <a:xfrm>
            <a:off x="9085263" y="-1589"/>
            <a:ext cx="57150" cy="620714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9043988" y="-1589"/>
            <a:ext cx="28575" cy="620714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1" name="Shape 11"/>
          <p:cNvSpPr/>
          <p:nvPr/>
        </p:nvSpPr>
        <p:spPr>
          <a:xfrm>
            <a:off x="9024938" y="-1589"/>
            <a:ext cx="9525" cy="620714"/>
          </a:xfrm>
          <a:prstGeom prst="rect">
            <a:avLst/>
          </a:pr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2" name="Shape 12"/>
          <p:cNvSpPr/>
          <p:nvPr/>
        </p:nvSpPr>
        <p:spPr>
          <a:xfrm>
            <a:off x="8975725" y="-1589"/>
            <a:ext cx="26988" cy="620714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4" name="Shape 14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endParaRPr dirty="0"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103311"/>
            <a:ext cx="8229600" cy="1146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60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1pPr>
      <a:lvl2pPr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2pPr>
      <a:lvl3pPr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3pPr>
      <a:lvl4pPr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4pPr>
      <a:lvl5pPr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5pPr>
      <a:lvl6pPr indent="457200"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6pPr>
      <a:lvl7pPr indent="914400"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7pPr>
      <a:lvl8pPr indent="1371600"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8pPr>
      <a:lvl9pPr indent="1828800">
        <a:defRPr sz="4000">
          <a:uFill>
            <a:solidFill/>
          </a:uFill>
          <a:latin typeface="Trebuchet MS"/>
          <a:ea typeface="Trebuchet MS"/>
          <a:cs typeface="Trebuchet MS"/>
          <a:sym typeface="Trebuchet MS"/>
        </a:defRPr>
      </a:lvl9pPr>
    </p:titleStyle>
    <p:bodyStyle>
      <a:lvl1pPr marL="365125" indent="-255587">
        <a:spcBef>
          <a:spcPts val="300"/>
        </a:spcBef>
        <a:buClr>
          <a:srgbClr val="969696"/>
        </a:buClr>
        <a:buSzPct val="100000"/>
        <a:buFont typeface="Georgia"/>
        <a:buChar char="•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1pPr>
      <a:lvl2pPr marL="676152" indent="-264990">
        <a:spcBef>
          <a:spcPts val="300"/>
        </a:spcBef>
        <a:buClr>
          <a:srgbClr val="969696"/>
        </a:buClr>
        <a:buSzPct val="100000"/>
        <a:buFont typeface="Georgia"/>
        <a:buChar char="▫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2pPr>
      <a:lvl3pPr marL="958850" indent="-255587">
        <a:spcBef>
          <a:spcPts val="300"/>
        </a:spcBef>
        <a:buClr>
          <a:srgbClr val="969696"/>
        </a:buClr>
        <a:buSzPct val="100000"/>
        <a:buFont typeface="Georgia"/>
        <a:buChar char="•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3pPr>
      <a:lvl4pPr marL="1234065" indent="-254577">
        <a:spcBef>
          <a:spcPts val="300"/>
        </a:spcBef>
        <a:buClr>
          <a:srgbClr val="969696"/>
        </a:buClr>
        <a:buSzPct val="100000"/>
        <a:buFont typeface="Georgia"/>
        <a:buChar char="•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4pPr>
      <a:lvl5pPr marL="1462088" indent="-255588">
        <a:spcBef>
          <a:spcPts val="300"/>
        </a:spcBef>
        <a:buClr>
          <a:srgbClr val="969696"/>
        </a:buClr>
        <a:buSzPct val="100000"/>
        <a:buFont typeface="Georgia"/>
        <a:buChar char="▫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5pPr>
      <a:lvl6pPr marL="1710944" indent="-284480">
        <a:spcBef>
          <a:spcPts val="300"/>
        </a:spcBef>
        <a:buClr>
          <a:srgbClr val="969696"/>
        </a:buClr>
        <a:buSzPct val="100000"/>
        <a:buFont typeface="Georgia"/>
        <a:buChar char="▫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6pPr>
      <a:lvl7pPr marL="1965959" indent="-320039">
        <a:spcBef>
          <a:spcPts val="300"/>
        </a:spcBef>
        <a:buClr>
          <a:srgbClr val="969696"/>
        </a:buClr>
        <a:buSzPct val="100000"/>
        <a:buFont typeface="Georgia"/>
        <a:buChar char="▫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7pPr>
      <a:lvl8pPr marL="2188463" indent="-341375">
        <a:spcBef>
          <a:spcPts val="300"/>
        </a:spcBef>
        <a:buClr>
          <a:srgbClr val="969696"/>
        </a:buClr>
        <a:buSzPct val="100000"/>
        <a:buFont typeface="Georgia"/>
        <a:buChar char="◦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8pPr>
      <a:lvl9pPr marL="2423159" indent="-365759">
        <a:spcBef>
          <a:spcPts val="300"/>
        </a:spcBef>
        <a:buClr>
          <a:srgbClr val="969696"/>
        </a:buClr>
        <a:buSzPct val="100000"/>
        <a:buFont typeface="Georgia"/>
        <a:buChar char="◦"/>
        <a:defRPr sz="2800">
          <a:uFill>
            <a:solidFill/>
          </a:uFill>
          <a:latin typeface="+mn-lt"/>
          <a:ea typeface="+mn-ea"/>
          <a:cs typeface="+mn-cs"/>
          <a:sym typeface="Georgia"/>
        </a:defRPr>
      </a:lvl9pPr>
    </p:bodyStyle>
    <p:otherStyle>
      <a:lvl1pPr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1pPr>
      <a:lvl2pPr indent="4572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2pPr>
      <a:lvl3pPr indent="9144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3pPr>
      <a:lvl4pPr indent="13716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4pPr>
      <a:lvl5pPr indent="18288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5pPr>
      <a:lvl6pPr indent="22860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6pPr>
      <a:lvl7pPr indent="27432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7pPr>
      <a:lvl8pPr indent="32004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8pPr>
      <a:lvl9pPr indent="3657600" algn="r">
        <a:defRPr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457200" y="2401888"/>
            <a:ext cx="84582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Le passé </a:t>
            </a:r>
            <a:r>
              <a:rPr sz="440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composé</a:t>
            </a:r>
            <a:r>
              <a:rPr sz="4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et </a:t>
            </a:r>
            <a:r>
              <a:rPr sz="440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l’imparfait</a:t>
            </a:r>
            <a:endParaRPr sz="4400" dirty="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57200" y="3900488"/>
            <a:ext cx="4953000" cy="1752600"/>
          </a:xfrm>
          <a:prstGeom prst="rect">
            <a:avLst/>
          </a:prstGeom>
        </p:spPr>
        <p:txBody>
          <a:bodyPr/>
          <a:lstStyle>
            <a:lvl1pPr indent="63500"/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Comment conjuguer les verbes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L’imparfait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/>
          <a:lstStyle/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Formation des verbes</a:t>
            </a:r>
          </a:p>
          <a:p>
            <a:pPr marL="514350" lvl="0" indent="-514350">
              <a:buAutoNum type="arabicParenR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Rechercher la forme du verbe au présent à la première personne du pluriel (nous) </a:t>
            </a:r>
          </a:p>
          <a:p>
            <a:pPr marL="514350" lvl="0" indent="-514350">
              <a:buAutoNum type="arabicParenR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Enlever la terminaison 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–ONS</a:t>
            </a:r>
          </a:p>
          <a:p>
            <a:pPr marL="514350" lvl="0" indent="-514350">
              <a:buAutoNum type="arabicParenR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Ajouter la correcte terminaison </a:t>
            </a:r>
          </a:p>
          <a:p>
            <a:pPr marL="514350" lvl="0" indent="-5143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	Je – 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AIS	</a:t>
            </a:r>
            <a:r>
              <a:rPr sz="2800">
                <a:uFill>
                  <a:solidFill/>
                </a:uFill>
              </a:rPr>
              <a:t>Tu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>
                <a:uFill>
                  <a:solidFill/>
                </a:uFill>
              </a:rPr>
              <a:t>–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AIS	</a:t>
            </a:r>
            <a:r>
              <a:rPr sz="2800">
                <a:uFill>
                  <a:solidFill/>
                </a:uFill>
              </a:rPr>
              <a:t>Il/Elle/On –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AIT</a:t>
            </a:r>
          </a:p>
          <a:p>
            <a:pPr marL="514350" lvl="0" indent="-514350">
              <a:buSzTx/>
              <a:buNone/>
              <a:defRPr sz="1800">
                <a:uFillTx/>
              </a:defRPr>
            </a:pP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	</a:t>
            </a:r>
          </a:p>
          <a:p>
            <a:pPr marL="514350" lvl="0" indent="-514350">
              <a:buSzTx/>
              <a:buNone/>
              <a:defRPr sz="1800">
                <a:uFillTx/>
              </a:defRPr>
            </a:pP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	</a:t>
            </a:r>
            <a:r>
              <a:rPr sz="2800">
                <a:uFill>
                  <a:solidFill/>
                </a:uFill>
              </a:rPr>
              <a:t>Nous –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IONS	</a:t>
            </a:r>
            <a:r>
              <a:rPr sz="2800">
                <a:uFill>
                  <a:solidFill/>
                </a:uFill>
              </a:rPr>
              <a:t>Vous –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IEZ	</a:t>
            </a:r>
            <a:r>
              <a:rPr sz="2800">
                <a:uFill>
                  <a:solidFill/>
                </a:uFill>
              </a:rPr>
              <a:t>Ils/Elles –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AIENT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Les irréguliers à l’imparfait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/>
          <a:lstStyle/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 u="sng">
                <a:uFill>
                  <a:solidFill/>
                </a:uFill>
              </a:rPr>
              <a:t>Etre</a:t>
            </a:r>
            <a:r>
              <a:rPr sz="2800">
                <a:uFill>
                  <a:solidFill/>
                </a:uFill>
              </a:rPr>
              <a:t>			</a:t>
            </a:r>
            <a:r>
              <a:rPr sz="2800" u="sng">
                <a:uFill>
                  <a:solidFill/>
                </a:uFill>
              </a:rPr>
              <a:t>Verbes en GER et CER</a:t>
            </a: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J’</a:t>
            </a:r>
            <a:r>
              <a:rPr sz="2800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</a:rPr>
              <a:t>ét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ais		Régulier </a:t>
            </a:r>
            <a:r>
              <a:rPr sz="2800"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sauf NOUS et VOUS</a:t>
            </a: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Tu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</a:rPr>
              <a:t>ét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ais		</a:t>
            </a:r>
            <a:r>
              <a:rPr sz="2800">
                <a:uFill>
                  <a:solidFill/>
                </a:uFill>
              </a:rPr>
              <a:t>Nous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gions		</a:t>
            </a:r>
            <a:r>
              <a:rPr sz="2800">
                <a:uFill>
                  <a:solidFill/>
                </a:uFill>
              </a:rPr>
              <a:t>Nous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cions</a:t>
            </a: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Il/Elle/on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</a:rPr>
              <a:t>ét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ait	</a:t>
            </a:r>
            <a:r>
              <a:rPr sz="2800">
                <a:uFill>
                  <a:solidFill/>
                </a:uFill>
              </a:rPr>
              <a:t>Vous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giez		</a:t>
            </a:r>
            <a:r>
              <a:rPr sz="2800">
                <a:uFill>
                  <a:solidFill/>
                </a:uFill>
              </a:rPr>
              <a:t>Vous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ciez</a:t>
            </a: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Nous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</a:rPr>
              <a:t>ét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ions	</a:t>
            </a:r>
            <a:r>
              <a:rPr sz="2800">
                <a:uFill>
                  <a:solidFill/>
                </a:uFill>
              </a:rPr>
              <a:t>Le « e » et le « ç » disparaissent. </a:t>
            </a: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Vous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</a:rPr>
              <a:t>ét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iez</a:t>
            </a: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Ils/Elles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</a:rPr>
              <a:t>ét</a:t>
            </a:r>
            <a:r>
              <a:rPr sz="2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aient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Imparfait ou passé composé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/>
          </p:nvPr>
        </p:nvSpPr>
        <p:spPr>
          <a:xfrm>
            <a:off x="457200" y="2249488"/>
            <a:ext cx="4038600" cy="4525962"/>
          </a:xfrm>
          <a:prstGeom prst="rect">
            <a:avLst/>
          </a:prstGeom>
        </p:spPr>
        <p:txBody>
          <a:bodyPr/>
          <a:lstStyle/>
          <a:p>
            <a:pPr marL="255587" lvl="0" indent="-146050" algn="ctr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Imparfait</a:t>
            </a:r>
            <a:endParaRPr sz="2000">
              <a:uFill>
                <a:solidFill/>
              </a:uFill>
            </a:endParaRP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Répétition dans le passé</a:t>
            </a:r>
            <a:endParaRPr sz="2000">
              <a:uFill>
                <a:solidFill/>
              </a:uFill>
            </a:endParaRP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Ex: Je mangeais du popcorn. (plus maintenant – used to)</a:t>
            </a: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En train de</a:t>
            </a:r>
            <a:endParaRPr sz="2000">
              <a:uFill>
                <a:solidFill/>
              </a:uFill>
            </a:endParaRP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Ex: Je regardais la télé quand Pierre est arrivé. – was…ing</a:t>
            </a: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Description</a:t>
            </a:r>
            <a:endParaRPr sz="2000">
              <a:uFill>
                <a:solidFill/>
              </a:uFill>
            </a:endParaRPr>
          </a:p>
          <a:p>
            <a:pPr marL="255587" lvl="0" indent="-146050">
              <a:buSzTx/>
              <a:buNone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Ex: Le musée était très moderne. </a:t>
            </a:r>
          </a:p>
        </p:txBody>
      </p:sp>
      <p:sp>
        <p:nvSpPr>
          <p:cNvPr id="121" name="Shape 121"/>
          <p:cNvSpPr/>
          <p:nvPr/>
        </p:nvSpPr>
        <p:spPr>
          <a:xfrm>
            <a:off x="4648200" y="2249488"/>
            <a:ext cx="4171950" cy="452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255587" lvl="0" indent="-146050" algn="ctr" defTabSz="914400">
              <a:spcBef>
                <a:spcPts val="300"/>
              </a:spcBef>
              <a:defRPr sz="1800"/>
            </a:pPr>
            <a:r>
              <a:rPr sz="200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Passé composé</a:t>
            </a:r>
            <a:endParaRPr sz="200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Char char="-"/>
              <a:defRPr sz="1800"/>
            </a:pP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rPr>
              <a:t>Action commencée et finie</a:t>
            </a:r>
            <a:endParaRPr sz="200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255587" lvl="0" indent="-146050" defTabSz="914400">
              <a:spcBef>
                <a:spcPts val="300"/>
              </a:spcBef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Ex: Hier, j’ai mangé une pomme. </a:t>
            </a:r>
          </a:p>
          <a:p>
            <a:pPr marL="255587" lvl="0" indent="-146050" defTabSz="914400">
              <a:spcBef>
                <a:spcPts val="300"/>
              </a:spcBef>
              <a:defRPr sz="1800"/>
            </a:pPr>
            <a:endParaRPr sz="200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255587" lvl="0" indent="-146050" defTabSz="914400">
              <a:spcBef>
                <a:spcPts val="300"/>
              </a:spcBef>
              <a:defRPr sz="1800"/>
            </a:pP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rPr>
              <a:t>- Quand ce n’est pas un imparfait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 dirty="0" err="1">
                <a:uFill>
                  <a:solidFill/>
                </a:uFill>
              </a:rPr>
              <a:t>Planifier</a:t>
            </a:r>
            <a:r>
              <a:rPr sz="4000" dirty="0">
                <a:uFill>
                  <a:solidFill/>
                </a:uFill>
              </a:rPr>
              <a:t> 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/>
          </p:nvPr>
        </p:nvSpPr>
        <p:spPr>
          <a:xfrm>
            <a:off x="457200" y="0"/>
            <a:ext cx="4038600" cy="67754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lang="en-IE" sz="2000" dirty="0" smtClean="0">
                <a:uFill>
                  <a:solidFill/>
                </a:uFill>
              </a:rPr>
              <a:t>Read carefully the instructions</a:t>
            </a:r>
            <a:endParaRPr sz="2000" dirty="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lang="en-IE" sz="2000" dirty="0" smtClean="0">
                <a:uFill>
                  <a:solidFill/>
                </a:uFill>
              </a:rPr>
              <a:t>Underline the keywords</a:t>
            </a:r>
            <a:endParaRPr sz="2000" dirty="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 dirty="0" err="1">
                <a:uFill>
                  <a:solidFill/>
                </a:uFill>
              </a:rPr>
              <a:t>Faites</a:t>
            </a:r>
            <a:r>
              <a:rPr sz="2000" dirty="0">
                <a:uFill>
                  <a:solidFill/>
                </a:uFill>
              </a:rPr>
              <a:t> </a:t>
            </a:r>
            <a:r>
              <a:rPr sz="2000" dirty="0" err="1">
                <a:uFill>
                  <a:solidFill/>
                </a:uFill>
              </a:rPr>
              <a:t>une</a:t>
            </a:r>
            <a:r>
              <a:rPr sz="2000" dirty="0">
                <a:uFill>
                  <a:solidFill/>
                </a:uFill>
              </a:rPr>
              <a:t> </a:t>
            </a:r>
            <a:r>
              <a:rPr sz="2000" dirty="0" err="1">
                <a:uFill>
                  <a:solidFill/>
                </a:uFill>
              </a:rPr>
              <a:t>liste</a:t>
            </a:r>
            <a:r>
              <a:rPr sz="2000" dirty="0">
                <a:uFill>
                  <a:solidFill/>
                </a:uFill>
              </a:rPr>
              <a:t> : </a:t>
            </a: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Qui</a:t>
            </a: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 dirty="0" err="1">
                <a:uFill>
                  <a:solidFill/>
                </a:uFill>
              </a:rPr>
              <a:t>Où</a:t>
            </a:r>
            <a:endParaRPr sz="2000" dirty="0">
              <a:uFill>
                <a:solidFill/>
              </a:uFill>
            </a:endParaRP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 dirty="0" err="1">
                <a:uFill>
                  <a:solidFill/>
                </a:uFill>
              </a:rPr>
              <a:t>Quand</a:t>
            </a:r>
            <a:r>
              <a:rPr sz="2000" dirty="0">
                <a:uFill>
                  <a:solidFill/>
                </a:uFill>
              </a:rPr>
              <a:t> (</a:t>
            </a:r>
            <a:r>
              <a:rPr sz="2000" dirty="0" err="1">
                <a:uFill>
                  <a:solidFill/>
                </a:uFill>
              </a:rPr>
              <a:t>séquence</a:t>
            </a:r>
            <a:r>
              <a:rPr sz="2000" dirty="0">
                <a:uFill>
                  <a:solidFill/>
                </a:uFill>
              </a:rPr>
              <a:t>)</a:t>
            </a:r>
          </a:p>
          <a:p>
            <a:pPr lvl="0">
              <a:buFontTx/>
              <a:buChar char="-"/>
              <a:defRPr sz="1800">
                <a:uFillTx/>
              </a:defRPr>
            </a:pPr>
            <a:r>
              <a:rPr sz="2000" dirty="0" err="1">
                <a:uFill>
                  <a:solidFill/>
                </a:uFill>
              </a:rPr>
              <a:t>Quels</a:t>
            </a:r>
            <a:r>
              <a:rPr sz="2000" dirty="0">
                <a:uFill>
                  <a:solidFill/>
                </a:uFill>
              </a:rPr>
              <a:t> sentiments</a:t>
            </a:r>
          </a:p>
        </p:txBody>
      </p:sp>
      <p:sp>
        <p:nvSpPr>
          <p:cNvPr id="125" name="Shape 125"/>
          <p:cNvSpPr/>
          <p:nvPr/>
        </p:nvSpPr>
        <p:spPr>
          <a:xfrm>
            <a:off x="4648200" y="2249488"/>
            <a:ext cx="4038600" cy="341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 dirty="0" err="1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Préparer</a:t>
            </a:r>
            <a:r>
              <a:rPr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 </a:t>
            </a:r>
            <a:r>
              <a:rPr sz="2000" dirty="0" err="1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une</a:t>
            </a:r>
            <a:r>
              <a:rPr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 </a:t>
            </a:r>
            <a:r>
              <a:rPr sz="2000" dirty="0" err="1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chronologie</a:t>
            </a:r>
            <a:r>
              <a:rPr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 des </a:t>
            </a:r>
            <a:r>
              <a:rPr sz="2000" dirty="0" err="1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événements</a:t>
            </a:r>
            <a:r>
              <a:rPr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. 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endParaRPr sz="2000" dirty="0">
              <a:uFill>
                <a:solidFill/>
              </a:uFill>
              <a:latin typeface="Trebuchet MS"/>
              <a:ea typeface="Trebuchet MS"/>
              <a:cs typeface="Trebuchet MS"/>
              <a:sym typeface="Georgia"/>
            </a:endParaRP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 dirty="0" err="1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Exemple</a:t>
            </a:r>
            <a:r>
              <a:rPr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 : </a:t>
            </a:r>
            <a:endParaRPr lang="en-IE" sz="2000" dirty="0">
              <a:uFill>
                <a:solidFill/>
              </a:uFill>
              <a:latin typeface="Trebuchet MS"/>
              <a:ea typeface="Trebuchet MS"/>
              <a:cs typeface="Trebuchet MS"/>
              <a:sym typeface="Georgia"/>
            </a:endParaRPr>
          </a:p>
          <a:p>
            <a:pPr marL="109538" lvl="2" indent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lang="en-IE"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You had a argument with your sister. You are writing a diary entry in French in which you say</a:t>
            </a:r>
          </a:p>
          <a:p>
            <a:pPr marL="452438" lvl="2" indent="-342900" defTabSz="914400">
              <a:spcBef>
                <a:spcPts val="300"/>
              </a:spcBef>
              <a:buClr>
                <a:srgbClr val="969696"/>
              </a:buClr>
              <a:buSzPct val="100000"/>
              <a:buFontTx/>
              <a:buChar char="-"/>
              <a:defRPr sz="1800"/>
            </a:pPr>
            <a:r>
              <a:rPr lang="en-IE"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What the argument was about</a:t>
            </a:r>
          </a:p>
          <a:p>
            <a:pPr marL="452438" lvl="2" indent="-342900" defTabSz="914400">
              <a:spcBef>
                <a:spcPts val="300"/>
              </a:spcBef>
              <a:buClr>
                <a:srgbClr val="969696"/>
              </a:buClr>
              <a:buSzPct val="100000"/>
              <a:buFontTx/>
              <a:buChar char="-"/>
              <a:defRPr sz="1800"/>
            </a:pPr>
            <a:r>
              <a:rPr lang="en-IE"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What you think of your sister</a:t>
            </a:r>
          </a:p>
          <a:p>
            <a:pPr marL="452438" lvl="2" indent="-342900" defTabSz="914400">
              <a:spcBef>
                <a:spcPts val="300"/>
              </a:spcBef>
              <a:buClr>
                <a:srgbClr val="969696"/>
              </a:buClr>
              <a:buSzPct val="100000"/>
              <a:buFontTx/>
              <a:buChar char="-"/>
              <a:defRPr sz="1800"/>
            </a:pPr>
            <a:r>
              <a:rPr lang="en-IE" sz="2000" dirty="0">
                <a:uFill>
                  <a:solidFill/>
                </a:uFill>
                <a:latin typeface="Trebuchet MS"/>
                <a:ea typeface="Trebuchet MS"/>
                <a:cs typeface="Trebuchet MS"/>
                <a:sym typeface="Georgia"/>
              </a:rPr>
              <a:t>What you are going to do next</a:t>
            </a:r>
            <a:endParaRPr sz="2000" dirty="0">
              <a:uFill>
                <a:solidFill/>
              </a:uFill>
              <a:latin typeface="Trebuchet MS"/>
              <a:ea typeface="Trebuchet MS"/>
              <a:cs typeface="Trebuchet MS"/>
              <a:sym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01" y="122219"/>
            <a:ext cx="3316899" cy="212726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build="p" animBg="1"/>
      <p:bldP spid="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Mots clés			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/>
          </p:nvPr>
        </p:nvSpPr>
        <p:spPr>
          <a:xfrm>
            <a:off x="298937" y="2108811"/>
            <a:ext cx="8481647" cy="452596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endParaRPr sz="2000"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2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2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 smtClean="0">
                <a:uFill>
                  <a:solidFill/>
                </a:uFill>
              </a:rPr>
              <a:t>Plan</a:t>
            </a:r>
            <a:endParaRPr sz="4000">
              <a:uFill>
                <a:solidFill/>
              </a:uFill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body"/>
          </p:nvPr>
        </p:nvSpPr>
        <p:spPr>
          <a:xfrm>
            <a:off x="457200" y="2016369"/>
            <a:ext cx="4038600" cy="398584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defRPr sz="1800">
                <a:uFillTx/>
              </a:defRPr>
            </a:pPr>
            <a:r>
              <a:rPr lang="en-IE" sz="2000" dirty="0" smtClean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 </a:t>
            </a:r>
            <a:r>
              <a:rPr sz="2000" dirty="0" smtClean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Qui </a:t>
            </a:r>
            <a:r>
              <a:rPr sz="2000" dirty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?</a:t>
            </a:r>
            <a:endParaRPr sz="2000" dirty="0">
              <a:uFill>
                <a:solidFill/>
              </a:uFill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	</a:t>
            </a:r>
            <a:r>
              <a:rPr sz="2000" dirty="0" err="1">
                <a:uFill>
                  <a:solidFill/>
                </a:uFill>
              </a:rPr>
              <a:t>Moi</a:t>
            </a:r>
            <a:endParaRPr sz="2000" dirty="0">
              <a:uFill>
                <a:solidFill/>
              </a:uFill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	</a:t>
            </a:r>
            <a:r>
              <a:rPr lang="en-IE" sz="2000" dirty="0" smtClean="0">
                <a:uFill>
                  <a:solidFill/>
                </a:uFill>
              </a:rPr>
              <a:t>ma </a:t>
            </a:r>
            <a:r>
              <a:rPr lang="fr-FR" sz="2000" dirty="0" smtClean="0">
                <a:uFill>
                  <a:solidFill/>
                </a:uFill>
              </a:rPr>
              <a:t>sœur</a:t>
            </a:r>
            <a:r>
              <a:rPr lang="en-IE" sz="2000" dirty="0" smtClean="0">
                <a:uFill>
                  <a:solidFill/>
                </a:uFill>
              </a:rPr>
              <a:t> </a:t>
            </a:r>
            <a:endParaRPr sz="2000" dirty="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lang="en-IE" sz="2000" dirty="0" smtClean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 </a:t>
            </a:r>
          </a:p>
          <a:p>
            <a:pPr lvl="0">
              <a:defRPr sz="1800">
                <a:uFillTx/>
              </a:defRPr>
            </a:pPr>
            <a:r>
              <a:rPr lang="en-IE" sz="2000" dirty="0" smtClean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 </a:t>
            </a:r>
            <a:r>
              <a:rPr sz="2000" dirty="0" err="1" smtClean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Quand</a:t>
            </a:r>
            <a:r>
              <a:rPr sz="2000" dirty="0" smtClean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 </a:t>
            </a:r>
            <a:r>
              <a:rPr sz="2000" dirty="0">
                <a:uFill>
                  <a:solidFill/>
                </a:uFill>
                <a:latin typeface="Georgia Bold"/>
                <a:ea typeface="Georgia Bold"/>
                <a:cs typeface="Georgia Bold"/>
                <a:sym typeface="Georgia Bold"/>
              </a:rPr>
              <a:t>?</a:t>
            </a:r>
            <a:endParaRPr sz="2000" dirty="0">
              <a:uFill>
                <a:solidFill/>
              </a:uFill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	</a:t>
            </a:r>
            <a:r>
              <a:rPr lang="en-IE" sz="2000" dirty="0" err="1" smtClean="0">
                <a:uFill>
                  <a:solidFill/>
                </a:uFill>
              </a:rPr>
              <a:t>hier</a:t>
            </a:r>
            <a:endParaRPr sz="2000" dirty="0">
              <a:uFill>
                <a:solidFill/>
              </a:uFill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	</a:t>
            </a:r>
            <a:r>
              <a:rPr lang="en-IE" sz="2000" dirty="0" smtClean="0">
                <a:uFill>
                  <a:solidFill/>
                </a:uFill>
              </a:rPr>
              <a:t>après </a:t>
            </a:r>
            <a:r>
              <a:rPr lang="fr-FR" sz="2000" dirty="0" smtClean="0">
                <a:uFill>
                  <a:solidFill/>
                </a:uFill>
              </a:rPr>
              <a:t>l’école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endParaRPr lang="fr-FR" sz="2000" dirty="0" smtClean="0">
              <a:latin typeface="Georgia Bold"/>
              <a:ea typeface="Georgia Bold"/>
              <a:cs typeface="Georgia Bold"/>
              <a:sym typeface="Georgia Bold"/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lang="fr-FR" sz="2000" dirty="0" smtClean="0">
                <a:latin typeface="Georgia Bold"/>
                <a:ea typeface="Georgia Bold"/>
                <a:cs typeface="Georgia Bold"/>
                <a:sym typeface="Georgia Bold"/>
              </a:rPr>
              <a:t>Où </a:t>
            </a:r>
            <a:r>
              <a:rPr lang="fr-FR" sz="2000" dirty="0">
                <a:latin typeface="Georgia Bold"/>
                <a:ea typeface="Georgia Bold"/>
                <a:cs typeface="Georgia Bold"/>
                <a:sym typeface="Georgia Bold"/>
              </a:rPr>
              <a:t>? </a:t>
            </a:r>
            <a:endParaRPr lang="fr-FR" sz="2000" dirty="0">
              <a:sym typeface="Georgia"/>
            </a:endParaRPr>
          </a:p>
          <a:p>
            <a:pPr lvl="0" indent="109537" defTabSz="914400">
              <a:spcBef>
                <a:spcPts val="300"/>
              </a:spcBef>
              <a:defRPr sz="1800"/>
            </a:pPr>
            <a:r>
              <a:rPr lang="fr-FR" sz="2000" dirty="0">
                <a:sym typeface="Georgia"/>
              </a:rPr>
              <a:t>	Chez moi; à la maison</a:t>
            </a:r>
          </a:p>
          <a:p>
            <a:pPr lvl="0" indent="109537" defTabSz="914400">
              <a:spcBef>
                <a:spcPts val="300"/>
              </a:spcBef>
              <a:defRPr sz="1800"/>
            </a:pPr>
            <a:r>
              <a:rPr lang="fr-FR" sz="2000" dirty="0">
                <a:sym typeface="Georgia"/>
              </a:rPr>
              <a:t>	Le salon</a:t>
            </a:r>
          </a:p>
          <a:p>
            <a:pPr lvl="0" indent="109537" defTabSz="914400">
              <a:spcBef>
                <a:spcPts val="300"/>
              </a:spcBef>
              <a:defRPr sz="1800"/>
            </a:pPr>
            <a:r>
              <a:rPr lang="fr-FR" sz="2000" dirty="0">
                <a:sym typeface="Georgia"/>
              </a:rPr>
              <a:t>	Ma chambre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endParaRPr lang="fr-FR" sz="2000" dirty="0" smtClean="0">
              <a:uFill>
                <a:solidFill/>
              </a:uFill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	</a:t>
            </a:r>
          </a:p>
        </p:txBody>
      </p:sp>
      <p:sp>
        <p:nvSpPr>
          <p:cNvPr id="133" name="Shape 133"/>
          <p:cNvSpPr/>
          <p:nvPr/>
        </p:nvSpPr>
        <p:spPr>
          <a:xfrm>
            <a:off x="4648200" y="2249488"/>
            <a:ext cx="403860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</p:txBody>
      </p:sp>
      <p:sp>
        <p:nvSpPr>
          <p:cNvPr id="8" name="Shape 135"/>
          <p:cNvSpPr txBox="1">
            <a:spLocks/>
          </p:cNvSpPr>
          <p:nvPr/>
        </p:nvSpPr>
        <p:spPr>
          <a:xfrm>
            <a:off x="4495800" y="403957"/>
            <a:ext cx="40386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457200"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914400"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371600"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828800">
              <a:defRPr sz="4000">
                <a:uFill>
                  <a:solidFill/>
                </a:u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109537" defTabSz="914400">
              <a:defRPr sz="1800">
                <a:uFillTx/>
              </a:defRPr>
            </a:pPr>
            <a:r>
              <a:rPr lang="fr-FR" sz="2000" dirty="0" smtClean="0"/>
              <a:t>	</a:t>
            </a:r>
            <a:r>
              <a:rPr lang="fr-FR" sz="2000" dirty="0" smtClean="0">
                <a:latin typeface="Georgia Bold"/>
                <a:ea typeface="Georgia Bold"/>
                <a:cs typeface="Georgia Bold"/>
                <a:sym typeface="Georgia Bold"/>
              </a:rPr>
              <a:t>Quels sentiments ?</a:t>
            </a:r>
            <a:endParaRPr lang="fr-FR" sz="2000" dirty="0" smtClean="0"/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Déçue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Désenchantée 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Fâchée 	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Fâcheux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Frustrant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Frustrée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Se rendre à l’évidence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En colère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Enervée</a:t>
            </a:r>
          </a:p>
          <a:p>
            <a:pPr defTabSz="914400">
              <a:defRPr sz="1800">
                <a:uFillTx/>
              </a:defRPr>
            </a:pPr>
            <a:r>
              <a:rPr lang="fr-FR" sz="2000" dirty="0"/>
              <a:t>	</a:t>
            </a:r>
            <a:r>
              <a:rPr lang="fr-FR" sz="2000" dirty="0" smtClean="0"/>
              <a:t>Agaçant 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	Surprenant</a:t>
            </a:r>
          </a:p>
          <a:p>
            <a:pPr defTabSz="914400">
              <a:defRPr sz="1800">
                <a:uFillTx/>
              </a:defRPr>
            </a:pPr>
            <a:r>
              <a:rPr lang="fr-FR" sz="2000" dirty="0" smtClean="0"/>
              <a:t>         	Surprise</a:t>
            </a:r>
            <a:endParaRPr lang="fr-F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Chronologie / Plan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/>
          </p:nvPr>
        </p:nvSpPr>
        <p:spPr>
          <a:xfrm>
            <a:off x="457199" y="2249488"/>
            <a:ext cx="6154615" cy="4525962"/>
          </a:xfrm>
          <a:prstGeom prst="rect">
            <a:avLst/>
          </a:prstGeom>
        </p:spPr>
        <p:txBody>
          <a:bodyPr/>
          <a:lstStyle/>
          <a:p>
            <a:pPr marL="0" lvl="0" indent="109537">
              <a:buSzTx/>
              <a:buNone/>
              <a:defRPr sz="1800">
                <a:uFillTx/>
              </a:defRPr>
            </a:pPr>
            <a:r>
              <a:rPr lang="en-IE" sz="2000" dirty="0" smtClean="0">
                <a:uFill>
                  <a:solidFill/>
                </a:uFill>
              </a:rPr>
              <a:t>1) Avant de </a:t>
            </a:r>
            <a:r>
              <a:rPr lang="fr-FR" sz="2000" dirty="0" smtClean="0">
                <a:uFill>
                  <a:solidFill/>
                </a:uFill>
              </a:rPr>
              <a:t>voir</a:t>
            </a:r>
            <a:r>
              <a:rPr lang="en-IE" sz="2000" dirty="0" smtClean="0">
                <a:uFill>
                  <a:solidFill/>
                </a:uFill>
              </a:rPr>
              <a:t> ma </a:t>
            </a:r>
            <a:r>
              <a:rPr lang="fr-FR" sz="2000" dirty="0" smtClean="0">
                <a:uFill>
                  <a:solidFill/>
                </a:uFill>
              </a:rPr>
              <a:t>sœur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lang="en-IE" sz="2000" dirty="0" smtClean="0">
                <a:uFillTx/>
              </a:rPr>
              <a:t>2) La dispute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lang="en-IE" sz="2000" dirty="0">
                <a:uFillTx/>
              </a:rPr>
              <a:t>	</a:t>
            </a:r>
            <a:r>
              <a:rPr lang="en-IE" sz="2000" dirty="0" smtClean="0">
                <a:uFillTx/>
              </a:rPr>
              <a:t>le </a:t>
            </a:r>
            <a:r>
              <a:rPr lang="fr-FR" sz="2000" dirty="0" smtClean="0">
                <a:uFillTx/>
              </a:rPr>
              <a:t>sujet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lang="en-IE" sz="2000" dirty="0">
                <a:uFillTx/>
              </a:rPr>
              <a:t>	</a:t>
            </a:r>
            <a:r>
              <a:rPr lang="en-IE" sz="2000" dirty="0" smtClean="0">
                <a:uFillTx/>
              </a:rPr>
              <a:t>les choses </a:t>
            </a:r>
            <a:r>
              <a:rPr lang="fr-FR" sz="2000" dirty="0" smtClean="0">
                <a:uFillTx/>
              </a:rPr>
              <a:t>dites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lang="en-IE" sz="2000" dirty="0">
                <a:uFillTx/>
              </a:rPr>
              <a:t>	</a:t>
            </a:r>
            <a:r>
              <a:rPr lang="en-IE" sz="2000" dirty="0" smtClean="0">
                <a:uFillTx/>
              </a:rPr>
              <a:t>la </a:t>
            </a:r>
            <a:r>
              <a:rPr lang="en-IE" sz="2000" dirty="0" err="1" smtClean="0">
                <a:uFillTx/>
              </a:rPr>
              <a:t>résolution</a:t>
            </a:r>
            <a:r>
              <a:rPr lang="en-IE" sz="2000" dirty="0" smtClean="0">
                <a:uFillTx/>
              </a:rPr>
              <a:t> / la fin</a:t>
            </a: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lang="fr-FR" sz="2000" dirty="0" smtClean="0">
                <a:uFillTx/>
              </a:rPr>
              <a:t>3) L’après</a:t>
            </a:r>
            <a:r>
              <a:rPr lang="en-IE" sz="2000" dirty="0" smtClean="0">
                <a:uFillTx/>
              </a:rPr>
              <a:t>  </a:t>
            </a:r>
            <a:endParaRPr lang="en-IE" sz="2000" dirty="0" smtClean="0">
              <a:uFillTx/>
            </a:endParaRPr>
          </a:p>
          <a:p>
            <a:pPr marL="0" lvl="0" indent="109537">
              <a:buSzTx/>
              <a:buNone/>
              <a:defRPr sz="1800">
                <a:uFillTx/>
              </a:defRPr>
            </a:pPr>
            <a:r>
              <a:rPr sz="2000" dirty="0">
                <a:uFill>
                  <a:solidFill/>
                </a:uFill>
              </a:rPr>
              <a:t>	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65785" y="3985846"/>
            <a:ext cx="3751384" cy="175846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Arrow Connector 4"/>
          <p:cNvCxnSpPr/>
          <p:nvPr/>
        </p:nvCxnSpPr>
        <p:spPr>
          <a:xfrm>
            <a:off x="4173415" y="3622431"/>
            <a:ext cx="4337537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 brouillon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115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Relecture - Focalisation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Les idées du plan y sont. (je coche - √)</a:t>
            </a:r>
          </a:p>
          <a:p>
            <a:r>
              <a:rPr lang="fr-FR" dirty="0" smtClean="0"/>
              <a:t>Les verbes sont au bon temps (</a:t>
            </a:r>
            <a:r>
              <a:rPr lang="fr-FR" dirty="0" smtClean="0">
                <a:solidFill>
                  <a:srgbClr val="0070C0"/>
                </a:solidFill>
              </a:rPr>
              <a:t>bleu – PC</a:t>
            </a:r>
            <a:r>
              <a:rPr lang="fr-FR" dirty="0" smtClean="0"/>
              <a:t>; Noir – </a:t>
            </a:r>
            <a:r>
              <a:rPr lang="fr-FR" dirty="0" err="1" smtClean="0"/>
              <a:t>Imp</a:t>
            </a:r>
            <a:r>
              <a:rPr lang="fr-FR" dirty="0" smtClean="0"/>
              <a:t>)</a:t>
            </a:r>
          </a:p>
          <a:p>
            <a:r>
              <a:rPr lang="fr-FR" dirty="0" smtClean="0"/>
              <a:t>Les verbes et les sujets sont accord</a:t>
            </a:r>
            <a:r>
              <a:rPr lang="fr-FR" dirty="0"/>
              <a:t>é</a:t>
            </a:r>
            <a:r>
              <a:rPr lang="fr-FR" dirty="0" smtClean="0"/>
              <a:t>s. (</a:t>
            </a:r>
            <a:r>
              <a:rPr lang="fr-FR" dirty="0" smtClean="0">
                <a:solidFill>
                  <a:srgbClr val="FF0000"/>
                </a:solidFill>
              </a:rPr>
              <a:t>rouge</a:t>
            </a:r>
            <a:r>
              <a:rPr lang="fr-FR" dirty="0" smtClean="0"/>
              <a:t>)</a:t>
            </a:r>
          </a:p>
          <a:p>
            <a:r>
              <a:rPr lang="fr-FR" dirty="0" smtClean="0"/>
              <a:t>Les adjectifs et les noms sont accord</a:t>
            </a:r>
            <a:r>
              <a:rPr lang="fr-FR" dirty="0"/>
              <a:t>é</a:t>
            </a:r>
            <a:r>
              <a:rPr lang="fr-FR" dirty="0" smtClean="0"/>
              <a:t>s. (</a:t>
            </a:r>
            <a:r>
              <a:rPr lang="fr-FR" dirty="0" smtClean="0">
                <a:solidFill>
                  <a:srgbClr val="00B050"/>
                </a:solidFill>
              </a:rPr>
              <a:t>vert</a:t>
            </a:r>
            <a:r>
              <a:rPr lang="fr-FR" dirty="0" smtClean="0"/>
              <a:t>) </a:t>
            </a:r>
          </a:p>
          <a:p>
            <a:pPr marL="109538" indent="0">
              <a:buNone/>
            </a:pPr>
            <a:endParaRPr lang="fr-F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7620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449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Correction du brouillon: Le code ! 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 = grammaire</a:t>
            </a:r>
          </a:p>
          <a:p>
            <a:r>
              <a:rPr lang="fr-FR" dirty="0" smtClean="0"/>
              <a:t>O = orthographe</a:t>
            </a:r>
          </a:p>
          <a:p>
            <a:r>
              <a:rPr lang="fr-FR" dirty="0" smtClean="0"/>
              <a:t>EXP = expression</a:t>
            </a:r>
          </a:p>
          <a:p>
            <a:r>
              <a:rPr lang="fr-FR" dirty="0" smtClean="0"/>
              <a:t>OM = Ordre des mots</a:t>
            </a:r>
          </a:p>
          <a:p>
            <a:r>
              <a:rPr lang="fr-FR" dirty="0" smtClean="0"/>
              <a:t>HS = hors sujet</a:t>
            </a:r>
          </a:p>
          <a:p>
            <a:r>
              <a:rPr lang="fr-FR" dirty="0" smtClean="0"/>
              <a:t>V = vocabulaire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4668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4"/>
          <p:cNvGrpSpPr/>
          <p:nvPr/>
        </p:nvGrpSpPr>
        <p:grpSpPr>
          <a:xfrm>
            <a:off x="2771775" y="765175"/>
            <a:ext cx="3168650" cy="1871664"/>
            <a:chOff x="0" y="0"/>
            <a:chExt cx="3168650" cy="1871663"/>
          </a:xfrm>
        </p:grpSpPr>
        <p:sp>
          <p:nvSpPr>
            <p:cNvPr id="62" name="Shape 62"/>
            <p:cNvSpPr/>
            <p:nvPr/>
          </p:nvSpPr>
          <p:spPr>
            <a:xfrm>
              <a:off x="0" y="0"/>
              <a:ext cx="3168650" cy="1871664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342900" lvl="0" indent="-342900" algn="ctr" defTabSz="914400">
                <a:defRPr sz="1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91366" y="618331"/>
              <a:ext cx="2985917" cy="63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marL="342900" lvl="0" indent="-342900" algn="ctr" defTabSz="914400">
                <a:buClr>
                  <a:srgbClr val="FF0000"/>
                </a:buClr>
                <a:buSzPct val="100000"/>
                <a:buAutoNum type="arabicPeriod"/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Choisir être ou avoir ?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marL="342900" lvl="0" indent="-34290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(MRSVANDERTRAMPP)</a:t>
              </a:r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395288" y="2924175"/>
            <a:ext cx="2952751" cy="1657350"/>
            <a:chOff x="0" y="0"/>
            <a:chExt cx="2952750" cy="1657350"/>
          </a:xfrm>
        </p:grpSpPr>
        <p:sp>
          <p:nvSpPr>
            <p:cNvPr id="65" name="Shape 65"/>
            <p:cNvSpPr/>
            <p:nvPr/>
          </p:nvSpPr>
          <p:spPr>
            <a:xfrm>
              <a:off x="0" y="0"/>
              <a:ext cx="2952750" cy="1657350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80904" y="644525"/>
              <a:ext cx="2790941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80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  <a:uFillTx/>
                </a:defRPr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2. Avoir au présent</a:t>
              </a:r>
            </a:p>
          </p:txBody>
        </p:sp>
      </p:grpSp>
      <p:grpSp>
        <p:nvGrpSpPr>
          <p:cNvPr id="70" name="Group 70"/>
          <p:cNvGrpSpPr/>
          <p:nvPr/>
        </p:nvGrpSpPr>
        <p:grpSpPr>
          <a:xfrm>
            <a:off x="5940425" y="2852738"/>
            <a:ext cx="2952750" cy="1655761"/>
            <a:chOff x="0" y="0"/>
            <a:chExt cx="2952750" cy="1655761"/>
          </a:xfrm>
        </p:grpSpPr>
        <p:sp>
          <p:nvSpPr>
            <p:cNvPr id="68" name="Shape 68"/>
            <p:cNvSpPr/>
            <p:nvPr/>
          </p:nvSpPr>
          <p:spPr>
            <a:xfrm>
              <a:off x="0" y="0"/>
              <a:ext cx="2952750" cy="165576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80828" y="643730"/>
              <a:ext cx="2791094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80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  <a:uFillTx/>
                </a:defRPr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2. Etre au présent</a:t>
              </a:r>
            </a:p>
          </p:txBody>
        </p:sp>
      </p:grpSp>
      <p:sp>
        <p:nvSpPr>
          <p:cNvPr id="71" name="Shape 71"/>
          <p:cNvSpPr/>
          <p:nvPr/>
        </p:nvSpPr>
        <p:spPr>
          <a:xfrm flipH="1">
            <a:off x="1692275" y="1412874"/>
            <a:ext cx="1079500" cy="151130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72" name="Shape 72"/>
          <p:cNvSpPr/>
          <p:nvPr/>
        </p:nvSpPr>
        <p:spPr>
          <a:xfrm>
            <a:off x="5940425" y="1341437"/>
            <a:ext cx="1368425" cy="151130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75" name="Group 75"/>
          <p:cNvGrpSpPr/>
          <p:nvPr/>
        </p:nvGrpSpPr>
        <p:grpSpPr>
          <a:xfrm>
            <a:off x="3203575" y="4724400"/>
            <a:ext cx="2663825" cy="1800225"/>
            <a:chOff x="0" y="0"/>
            <a:chExt cx="2663825" cy="1800225"/>
          </a:xfrm>
        </p:grpSpPr>
        <p:sp>
          <p:nvSpPr>
            <p:cNvPr id="73" name="Shape 73"/>
            <p:cNvSpPr/>
            <p:nvPr/>
          </p:nvSpPr>
          <p:spPr>
            <a:xfrm>
              <a:off x="0" y="0"/>
              <a:ext cx="2663825" cy="1800225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87879" y="315912"/>
              <a:ext cx="2488066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3. Ajouter le participe passé du verbe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Attention aux irréguliers !</a:t>
              </a:r>
            </a:p>
          </p:txBody>
        </p:sp>
      </p:grpSp>
      <p:sp>
        <p:nvSpPr>
          <p:cNvPr id="76" name="Shape 76"/>
          <p:cNvSpPr/>
          <p:nvPr/>
        </p:nvSpPr>
        <p:spPr>
          <a:xfrm>
            <a:off x="1763713" y="4652963"/>
            <a:ext cx="1368425" cy="122396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77" name="Shape 77"/>
          <p:cNvSpPr/>
          <p:nvPr/>
        </p:nvSpPr>
        <p:spPr>
          <a:xfrm flipH="1">
            <a:off x="5940425" y="4581525"/>
            <a:ext cx="1800225" cy="1223963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 animBg="1" advAuto="0"/>
      <p:bldP spid="67" grpId="2" animBg="1" advAuto="0"/>
      <p:bldP spid="70" grpId="3" animBg="1" advAuto="0"/>
      <p:bldP spid="75" grpId="4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finale !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Ajouter les fautes au pense-bête !</a:t>
            </a:r>
          </a:p>
          <a:p>
            <a:r>
              <a:rPr lang="fr-FR" dirty="0" smtClean="0"/>
              <a:t>Liste </a:t>
            </a:r>
          </a:p>
          <a:p>
            <a:pPr marL="109538" indent="0">
              <a:buNone/>
            </a:pPr>
            <a:r>
              <a:rPr lang="fr-FR" dirty="0" smtClean="0"/>
              <a:t>	Cette semaine, je vais…</a:t>
            </a:r>
          </a:p>
          <a:p>
            <a:pPr lvl="1"/>
            <a:r>
              <a:rPr lang="fr-FR" dirty="0" smtClean="0"/>
              <a:t>réviser …</a:t>
            </a:r>
          </a:p>
          <a:p>
            <a:pPr lvl="1"/>
            <a:r>
              <a:rPr lang="fr-FR" dirty="0" smtClean="0"/>
              <a:t>apprendre … 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ratiquer …</a:t>
            </a:r>
          </a:p>
          <a:p>
            <a:pPr lvl="1"/>
            <a:endParaRPr lang="fr-F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933" y="2819766"/>
            <a:ext cx="3393098" cy="32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99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68312" y="836613"/>
            <a:ext cx="8229601" cy="1066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1. MRSVANDERTRAMPP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/>
          </p:nvPr>
        </p:nvSpPr>
        <p:spPr>
          <a:xfrm>
            <a:off x="457200" y="2249488"/>
            <a:ext cx="4038600" cy="4525962"/>
          </a:xfrm>
          <a:prstGeom prst="rect">
            <a:avLst/>
          </a:prstGeom>
        </p:spPr>
        <p:txBody>
          <a:bodyPr/>
          <a:lstStyle/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MONTER*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RESTER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SORTIR *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VENIR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ALLER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NAITRE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DESCENDRE *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ENTRER (RENTRER *)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REFLEXIVE VERBS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TOMBER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RETOURNER *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ARRRIVER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MOURIR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PARTIR</a:t>
            </a:r>
          </a:p>
          <a:p>
            <a:pPr marL="365759" lvl="0" indent="-256031">
              <a:lnSpc>
                <a:spcPct val="80000"/>
              </a:lnSpc>
              <a:defRPr sz="1800">
                <a:uFillTx/>
              </a:defRPr>
            </a:pPr>
            <a:r>
              <a:rPr>
                <a:uFill>
                  <a:solidFill/>
                </a:uFill>
              </a:rPr>
              <a:t>PASSER *</a:t>
            </a:r>
          </a:p>
        </p:txBody>
      </p:sp>
      <p:sp>
        <p:nvSpPr>
          <p:cNvPr id="81" name="Shape 81"/>
          <p:cNvSpPr/>
          <p:nvPr/>
        </p:nvSpPr>
        <p:spPr>
          <a:xfrm>
            <a:off x="4648200" y="2249488"/>
            <a:ext cx="4038600" cy="452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GO UP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STAY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GO OUT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COME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GO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BE BORN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GO DOWN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GO IN (TO GO HOME)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endParaRPr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FALL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GO BACK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ARRIVE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DIE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LEAVE</a:t>
            </a:r>
          </a:p>
          <a:p>
            <a:pPr marL="365759" lvl="0" indent="-256031" defTabSz="914400">
              <a:lnSpc>
                <a:spcPct val="80000"/>
              </a:lnSpc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CALL 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2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2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2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2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20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20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20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20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2000"/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fill="hold"/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2000"/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/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2000"/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7" fill="hold"/>
                                        <p:tgtEl>
                                          <p:spTgt spid="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2000"/>
                                        <p:tgtEl>
                                          <p:spTgt spid="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1" build="p" animBg="1" advAuto="0"/>
      <p:bldP spid="81" grpId="2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SIGNIFICATION AVEC AVOIR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/>
          </p:nvPr>
        </p:nvSpPr>
        <p:spPr>
          <a:xfrm>
            <a:off x="457200" y="2249488"/>
            <a:ext cx="4038600" cy="233203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MONTER</a:t>
            </a: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SORTIR </a:t>
            </a: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DESCENDRE </a:t>
            </a: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RENTRER </a:t>
            </a: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RETOURNER </a:t>
            </a: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PASSER </a:t>
            </a:r>
          </a:p>
        </p:txBody>
      </p:sp>
      <p:sp>
        <p:nvSpPr>
          <p:cNvPr id="85" name="Shape 85"/>
          <p:cNvSpPr/>
          <p:nvPr/>
        </p:nvSpPr>
        <p:spPr>
          <a:xfrm>
            <a:off x="4648200" y="2249488"/>
            <a:ext cx="4038600" cy="452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BRING UP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TAKE OUT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BRING DOWN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BRING IN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BRING BACK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TO SIT (AN EXAM); TO PASS;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2. Avoir / Etre au présent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/>
          </p:nvPr>
        </p:nvSpPr>
        <p:spPr>
          <a:xfrm>
            <a:off x="457200" y="797169"/>
            <a:ext cx="4038600" cy="597828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uFillTx/>
              </a:defRPr>
            </a:pP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J’ai</a:t>
            </a: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 </a:t>
            </a:r>
          </a:p>
          <a:p>
            <a:pPr lvl="0">
              <a:defRPr sz="1800">
                <a:uFillTx/>
              </a:defRPr>
            </a:pP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Tu</a:t>
            </a: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 as</a:t>
            </a:r>
          </a:p>
          <a:p>
            <a:pPr lvl="0">
              <a:defRPr sz="1800">
                <a:uFillTx/>
              </a:defRPr>
            </a:pP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Il a</a:t>
            </a:r>
          </a:p>
          <a:p>
            <a:pPr lvl="0">
              <a:defRPr sz="1800">
                <a:uFillTx/>
              </a:defRPr>
            </a:pP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Elle a</a:t>
            </a:r>
          </a:p>
          <a:p>
            <a:pPr lvl="0">
              <a:defRPr sz="1800">
                <a:uFillTx/>
              </a:defRPr>
            </a:pP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On a</a:t>
            </a:r>
          </a:p>
          <a:p>
            <a:pPr lvl="0">
              <a:defRPr sz="1800">
                <a:uFillTx/>
              </a:defRPr>
            </a:pP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Nous </a:t>
            </a: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avons</a:t>
            </a:r>
            <a:endParaRPr sz="2000" dirty="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>
                <a:uFillTx/>
              </a:defRPr>
            </a:pP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Vous</a:t>
            </a: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avez</a:t>
            </a:r>
            <a:endParaRPr sz="2000" dirty="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>
                <a:uFillTx/>
              </a:defRPr>
            </a:pP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Ils</a:t>
            </a: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ont</a:t>
            </a:r>
            <a:endParaRPr sz="2000" dirty="0">
              <a:latin typeface="+mn-lt"/>
              <a:ea typeface="+mn-ea"/>
              <a:cs typeface="+mn-cs"/>
              <a:sym typeface="Helvetica"/>
            </a:endParaRPr>
          </a:p>
          <a:p>
            <a:pPr lvl="0">
              <a:defRPr sz="1800">
                <a:uFillTx/>
              </a:defRPr>
            </a:pP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Elles</a:t>
            </a:r>
            <a:r>
              <a:rPr sz="2000" dirty="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sz="2000" dirty="0" err="1">
                <a:latin typeface="+mn-lt"/>
                <a:ea typeface="+mn-ea"/>
                <a:cs typeface="+mn-cs"/>
                <a:sym typeface="Helvetica"/>
              </a:rPr>
              <a:t>ont</a:t>
            </a:r>
            <a:endParaRPr sz="2000" dirty="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4648200" y="2249488"/>
            <a:ext cx="4038600" cy="3180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Je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suis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Tu</a:t>
            </a: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es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Il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est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Elle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est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On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est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Nous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sommes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Vous</a:t>
            </a: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êtes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Ils</a:t>
            </a: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sont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109538" lvl="0" defTabSz="914400">
              <a:spcBef>
                <a:spcPts val="300"/>
              </a:spcBef>
              <a:buClr>
                <a:srgbClr val="969696"/>
              </a:buClr>
              <a:buSzPct val="100000"/>
              <a:defRPr sz="1800"/>
            </a:pP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Elles</a:t>
            </a:r>
            <a:r>
              <a:rPr sz="2000" dirty="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 </a:t>
            </a:r>
            <a:r>
              <a:rPr sz="2000" dirty="0" err="1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sont</a:t>
            </a:r>
            <a:endParaRPr sz="2000" dirty="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3. Participe passé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Verbes en ER</a:t>
            </a:r>
          </a:p>
        </p:txBody>
      </p:sp>
      <p:grpSp>
        <p:nvGrpSpPr>
          <p:cNvPr id="95" name="Group 95"/>
          <p:cNvGrpSpPr/>
          <p:nvPr/>
        </p:nvGrpSpPr>
        <p:grpSpPr>
          <a:xfrm>
            <a:off x="4721225" y="2244725"/>
            <a:ext cx="4041775" cy="457200"/>
            <a:chOff x="0" y="0"/>
            <a:chExt cx="4041775" cy="457200"/>
          </a:xfrm>
        </p:grpSpPr>
        <p:sp>
          <p:nvSpPr>
            <p:cNvPr id="93" name="Shape 93"/>
            <p:cNvSpPr/>
            <p:nvPr/>
          </p:nvSpPr>
          <p:spPr>
            <a:xfrm>
              <a:off x="0" y="0"/>
              <a:ext cx="4041775" cy="457200"/>
            </a:xfrm>
            <a:prstGeom prst="rect">
              <a:avLst/>
            </a:prstGeom>
            <a:solidFill>
              <a:srgbClr val="B2B2B2">
                <a:alpha val="25000"/>
              </a:srgbClr>
            </a:solidFill>
            <a:ln w="12700" cap="flat">
              <a:solidFill>
                <a:srgbClr val="B2B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45719" defTabSz="914400">
                <a:spcBef>
                  <a:spcPts val="300"/>
                </a:spcBef>
                <a:defRPr sz="1900">
                  <a:solidFill>
                    <a:srgbClr val="414141"/>
                  </a:solidFill>
                  <a:uFill>
                    <a:solidFill>
                      <a:srgbClr val="414141"/>
                    </a:solidFill>
                  </a:uFill>
                  <a:latin typeface="Georgia Bold"/>
                  <a:ea typeface="Georgia Bold"/>
                  <a:cs typeface="Georgia Bold"/>
                  <a:sym typeface="Georgia Bold"/>
                </a:defRPr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0" y="44450"/>
              <a:ext cx="4041775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indent="45719" defTabSz="914400">
                <a:spcBef>
                  <a:spcPts val="300"/>
                </a:spcBef>
                <a:defRPr sz="1900">
                  <a:solidFill>
                    <a:srgbClr val="414141"/>
                  </a:solidFill>
                  <a:uFill>
                    <a:solidFill>
                      <a:srgbClr val="414141"/>
                    </a:solidFill>
                  </a:uFill>
                  <a:latin typeface="Georgia Bold"/>
                  <a:ea typeface="Georgia Bold"/>
                  <a:cs typeface="Georgia Bold"/>
                  <a:sym typeface="Georgia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1900">
                  <a:solidFill>
                    <a:srgbClr val="414141"/>
                  </a:solidFill>
                  <a:uFill>
                    <a:solidFill>
                      <a:srgbClr val="414141"/>
                    </a:solidFill>
                  </a:uFill>
                </a:rPr>
                <a:t>Verbes en IR</a:t>
              </a:r>
            </a:p>
          </p:txBody>
        </p:sp>
      </p:grpSp>
      <p:sp>
        <p:nvSpPr>
          <p:cNvPr id="96" name="Shape 96"/>
          <p:cNvSpPr/>
          <p:nvPr/>
        </p:nvSpPr>
        <p:spPr>
          <a:xfrm>
            <a:off x="381000" y="2708275"/>
            <a:ext cx="4041775" cy="388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endParaRPr sz="200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Enlever ER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Ajouter </a:t>
            </a: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rPr>
              <a:t>é</a:t>
            </a:r>
          </a:p>
        </p:txBody>
      </p:sp>
      <p:sp>
        <p:nvSpPr>
          <p:cNvPr id="97" name="Shape 97"/>
          <p:cNvSpPr/>
          <p:nvPr/>
        </p:nvSpPr>
        <p:spPr>
          <a:xfrm>
            <a:off x="4718050" y="2708275"/>
            <a:ext cx="4041775" cy="388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endParaRPr sz="200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Enlever IR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Ajouter </a:t>
            </a: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rPr>
              <a:t>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1900">
                <a:solidFill>
                  <a:srgbClr val="414141"/>
                </a:solidFill>
                <a:uFill>
                  <a:solidFill>
                    <a:srgbClr val="414141"/>
                  </a:solidFill>
                </a:uFill>
              </a:rPr>
              <a:t>Verbes en RE</a:t>
            </a:r>
          </a:p>
        </p:txBody>
      </p:sp>
      <p:grpSp>
        <p:nvGrpSpPr>
          <p:cNvPr id="102" name="Group 102"/>
          <p:cNvGrpSpPr/>
          <p:nvPr/>
        </p:nvGrpSpPr>
        <p:grpSpPr>
          <a:xfrm>
            <a:off x="4721225" y="2244725"/>
            <a:ext cx="4041775" cy="457200"/>
            <a:chOff x="0" y="0"/>
            <a:chExt cx="4041775" cy="457200"/>
          </a:xfrm>
        </p:grpSpPr>
        <p:sp>
          <p:nvSpPr>
            <p:cNvPr id="100" name="Shape 100"/>
            <p:cNvSpPr/>
            <p:nvPr/>
          </p:nvSpPr>
          <p:spPr>
            <a:xfrm>
              <a:off x="0" y="0"/>
              <a:ext cx="4041775" cy="457200"/>
            </a:xfrm>
            <a:prstGeom prst="rect">
              <a:avLst/>
            </a:prstGeom>
            <a:solidFill>
              <a:srgbClr val="B2B2B2">
                <a:alpha val="25000"/>
              </a:srgbClr>
            </a:solidFill>
            <a:ln w="12700" cap="flat">
              <a:solidFill>
                <a:srgbClr val="B2B2B2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45719" defTabSz="914400">
                <a:spcBef>
                  <a:spcPts val="300"/>
                </a:spcBef>
                <a:defRPr sz="1900">
                  <a:solidFill>
                    <a:srgbClr val="414141"/>
                  </a:solidFill>
                  <a:uFill>
                    <a:solidFill>
                      <a:srgbClr val="414141"/>
                    </a:solidFill>
                  </a:uFill>
                  <a:latin typeface="Georgia Bold"/>
                  <a:ea typeface="Georgia Bold"/>
                  <a:cs typeface="Georgia Bold"/>
                  <a:sym typeface="Georgia Bold"/>
                </a:defRPr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0" y="44450"/>
              <a:ext cx="4041775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indent="45719" defTabSz="914400">
                <a:spcBef>
                  <a:spcPts val="300"/>
                </a:spcBef>
                <a:defRPr sz="1900">
                  <a:solidFill>
                    <a:srgbClr val="414141"/>
                  </a:solidFill>
                  <a:uFill>
                    <a:solidFill>
                      <a:srgbClr val="414141"/>
                    </a:solidFill>
                  </a:uFill>
                  <a:latin typeface="Georgia Bold"/>
                  <a:ea typeface="Georgia Bold"/>
                  <a:cs typeface="Georgia Bold"/>
                  <a:sym typeface="Georgia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r>
                <a:rPr sz="1900">
                  <a:solidFill>
                    <a:srgbClr val="414141"/>
                  </a:solidFill>
                  <a:uFill>
                    <a:solidFill>
                      <a:srgbClr val="414141"/>
                    </a:solidFill>
                  </a:uFill>
                </a:rPr>
                <a:t>Les irréguliers</a:t>
              </a:r>
            </a:p>
          </p:txBody>
        </p:sp>
      </p:grpSp>
      <p:sp>
        <p:nvSpPr>
          <p:cNvPr id="103" name="Shape 103"/>
          <p:cNvSpPr/>
          <p:nvPr/>
        </p:nvSpPr>
        <p:spPr>
          <a:xfrm>
            <a:off x="381000" y="2708275"/>
            <a:ext cx="4041775" cy="388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endParaRPr sz="2000">
              <a:uFill>
                <a:solidFill/>
              </a:uFill>
              <a:latin typeface="+mn-lt"/>
              <a:ea typeface="+mn-ea"/>
              <a:cs typeface="+mn-cs"/>
              <a:sym typeface="Georgia"/>
            </a:endParaRP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Enlever RE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Ajouter </a:t>
            </a:r>
            <a:r>
              <a:rPr sz="20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rPr>
              <a:t>u</a:t>
            </a:r>
          </a:p>
        </p:txBody>
      </p:sp>
      <p:sp>
        <p:nvSpPr>
          <p:cNvPr id="104" name="Shape 104"/>
          <p:cNvSpPr/>
          <p:nvPr/>
        </p:nvSpPr>
        <p:spPr>
          <a:xfrm>
            <a:off x="4718050" y="2708275"/>
            <a:ext cx="4041775" cy="388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Faire- fait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Voir-vu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Boire-bu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Venir- venu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Pouvoir - pu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Croire - cru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Lire – lu </a:t>
            </a:r>
          </a:p>
          <a:p>
            <a:pPr marL="365125" lvl="0" indent="-255587" defTabSz="914400">
              <a:spcBef>
                <a:spcPts val="300"/>
              </a:spcBef>
              <a:buClr>
                <a:srgbClr val="969696"/>
              </a:buClr>
              <a:buSzPct val="100000"/>
              <a:buFont typeface="Georgia"/>
              <a:buChar char="•"/>
              <a:defRPr sz="1800"/>
            </a:pPr>
            <a:r>
              <a:rPr sz="2000">
                <a:uFill>
                  <a:solidFill/>
                </a:uFill>
                <a:latin typeface="+mn-lt"/>
                <a:ea typeface="+mn-ea"/>
                <a:cs typeface="+mn-cs"/>
                <a:sym typeface="Georgia"/>
              </a:rPr>
              <a:t>Ecrire – écrit…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8"/>
          <p:cNvGrpSpPr/>
          <p:nvPr/>
        </p:nvGrpSpPr>
        <p:grpSpPr>
          <a:xfrm>
            <a:off x="2411413" y="836612"/>
            <a:ext cx="3673475" cy="3097213"/>
            <a:chOff x="0" y="0"/>
            <a:chExt cx="3673475" cy="3097212"/>
          </a:xfrm>
        </p:grpSpPr>
        <p:sp>
          <p:nvSpPr>
            <p:cNvPr id="106" name="Shape 106"/>
            <p:cNvSpPr/>
            <p:nvPr/>
          </p:nvSpPr>
          <p:spPr>
            <a:xfrm>
              <a:off x="0" y="0"/>
              <a:ext cx="3673475" cy="3097212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80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defRPr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51192" y="164306"/>
              <a:ext cx="3371091" cy="2768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4. POUR LES MRSVANDERTRAMPP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endParaRPr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Accorder le sujet avec le participe passé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endParaRPr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Masculin singulier – rien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Féminin singulier - +e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Masculin pluriel - +s</a:t>
              </a:r>
              <a:endPara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Georgia"/>
              </a:endParaRPr>
            </a:p>
            <a:p>
              <a:pPr lvl="0" algn="ctr" defTabSz="914400">
                <a:defRPr sz="1800"/>
              </a:pPr>
              <a:r>
                <a:rPr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+mn-lt"/>
                  <a:ea typeface="+mn-ea"/>
                  <a:cs typeface="+mn-cs"/>
                  <a:sym typeface="Georgia"/>
                </a:rPr>
                <a:t>Féminin pluriel - +es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000">
                <a:uFill>
                  <a:solidFill/>
                </a:uFill>
              </a:rPr>
              <a:t>Accords particuliers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Avec l’object direct et avoir</a:t>
            </a:r>
          </a:p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Avec l’objet direct et être</a:t>
            </a:r>
          </a:p>
          <a:p>
            <a:pPr lvl="0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Le verbe suivi d’un infinitif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919191"/>
      </a:accent6>
      <a:hlink>
        <a:srgbClr val="0000FF"/>
      </a:hlink>
      <a:folHlink>
        <a:srgbClr val="FF00FF"/>
      </a:folHlink>
    </a:clrScheme>
    <a:fontScheme name="Default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DDDDDD"/>
          </a:solidFill>
          <a:prstDash val="solid"/>
          <a:round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919191"/>
      </a:accent6>
      <a:hlink>
        <a:srgbClr val="0000FF"/>
      </a:hlink>
      <a:folHlink>
        <a:srgbClr val="FF00FF"/>
      </a:folHlink>
    </a:clrScheme>
    <a:fontScheme name="Default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DDDDDD"/>
          </a:solidFill>
          <a:prstDash val="solid"/>
          <a:round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559</Words>
  <Application>Microsoft Office PowerPoint</Application>
  <PresentationFormat>On-screen Show (4:3)</PresentationFormat>
  <Paragraphs>207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Avenir Roman</vt:lpstr>
      <vt:lpstr>Georgia</vt:lpstr>
      <vt:lpstr>Georgia Bold</vt:lpstr>
      <vt:lpstr>Helvetica</vt:lpstr>
      <vt:lpstr>Trebuchet MS</vt:lpstr>
      <vt:lpstr>Trebuchet MS Bold</vt:lpstr>
      <vt:lpstr>Default</vt:lpstr>
      <vt:lpstr>Le passé composé et l’imparfait</vt:lpstr>
      <vt:lpstr>PowerPoint Presentation</vt:lpstr>
      <vt:lpstr>1. MRSVANDERTRAMPP</vt:lpstr>
      <vt:lpstr>SIGNIFICATION AVEC AVOIR</vt:lpstr>
      <vt:lpstr>2. Avoir / Etre au présent</vt:lpstr>
      <vt:lpstr>3. Participe passé</vt:lpstr>
      <vt:lpstr>PowerPoint Presentation</vt:lpstr>
      <vt:lpstr>PowerPoint Presentation</vt:lpstr>
      <vt:lpstr>Accords particuliers</vt:lpstr>
      <vt:lpstr>L’imparfait</vt:lpstr>
      <vt:lpstr>Les irréguliers à l’imparfait</vt:lpstr>
      <vt:lpstr>Imparfait ou passé composé</vt:lpstr>
      <vt:lpstr>Planifier </vt:lpstr>
      <vt:lpstr>Mots clés   </vt:lpstr>
      <vt:lpstr>Plan</vt:lpstr>
      <vt:lpstr>Chronologie / Plan</vt:lpstr>
      <vt:lpstr>Premier brouillon</vt:lpstr>
      <vt:lpstr>Relecture - Focalisation</vt:lpstr>
      <vt:lpstr>Correction du brouillon: Le code ! </vt:lpstr>
      <vt:lpstr>Version finale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 et l’imparfait</dc:title>
  <dc:creator>mitch kenny</dc:creator>
  <cp:lastModifiedBy>mitch kenny</cp:lastModifiedBy>
  <cp:revision>8</cp:revision>
  <dcterms:modified xsi:type="dcterms:W3CDTF">2014-11-02T18:40:29Z</dcterms:modified>
</cp:coreProperties>
</file>